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71" r:id="rId1"/>
  </p:sldMasterIdLst>
  <p:notesMasterIdLst>
    <p:notesMasterId r:id="rId54"/>
  </p:notesMasterIdLst>
  <p:handoutMasterIdLst>
    <p:handoutMasterId r:id="rId55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8" r:id="rId8"/>
    <p:sldId id="269" r:id="rId9"/>
    <p:sldId id="307" r:id="rId10"/>
    <p:sldId id="308" r:id="rId11"/>
    <p:sldId id="309" r:id="rId12"/>
    <p:sldId id="313" r:id="rId13"/>
    <p:sldId id="312" r:id="rId14"/>
    <p:sldId id="323" r:id="rId15"/>
    <p:sldId id="321" r:id="rId16"/>
    <p:sldId id="326" r:id="rId17"/>
    <p:sldId id="327" r:id="rId18"/>
    <p:sldId id="328" r:id="rId19"/>
    <p:sldId id="329" r:id="rId20"/>
    <p:sldId id="330" r:id="rId21"/>
    <p:sldId id="331" r:id="rId22"/>
    <p:sldId id="332" r:id="rId23"/>
    <p:sldId id="286" r:id="rId24"/>
    <p:sldId id="289" r:id="rId25"/>
    <p:sldId id="318" r:id="rId26"/>
    <p:sldId id="292" r:id="rId27"/>
    <p:sldId id="317" r:id="rId28"/>
    <p:sldId id="334" r:id="rId29"/>
    <p:sldId id="335" r:id="rId30"/>
    <p:sldId id="336" r:id="rId31"/>
    <p:sldId id="338" r:id="rId32"/>
    <p:sldId id="337" r:id="rId33"/>
    <p:sldId id="339" r:id="rId34"/>
    <p:sldId id="340" r:id="rId35"/>
    <p:sldId id="341" r:id="rId36"/>
    <p:sldId id="342" r:id="rId37"/>
    <p:sldId id="267" r:id="rId38"/>
    <p:sldId id="271" r:id="rId39"/>
    <p:sldId id="272" r:id="rId40"/>
    <p:sldId id="283" r:id="rId41"/>
    <p:sldId id="303" r:id="rId42"/>
    <p:sldId id="304" r:id="rId43"/>
    <p:sldId id="284" r:id="rId44"/>
    <p:sldId id="305" r:id="rId45"/>
    <p:sldId id="306" r:id="rId46"/>
    <p:sldId id="274" r:id="rId47"/>
    <p:sldId id="277" r:id="rId48"/>
    <p:sldId id="333" r:id="rId49"/>
    <p:sldId id="296" r:id="rId50"/>
    <p:sldId id="282" r:id="rId51"/>
    <p:sldId id="295" r:id="rId52"/>
    <p:sldId id="293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3B28"/>
    <a:srgbClr val="9A2D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45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5078E53-2171-4EBA-889F-82B17D0C7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D42ACE-0893-4F01-AC97-2B31A28D268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D82EE6-3CCB-4B3E-B2D1-C7FD7EFBF708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07F6C3-833A-438C-BB89-903EF7093A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8D66751-FCA8-4E06-9435-B5DF020AD9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E4756-B580-4450-8537-B5973323752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97242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8D221-7EC2-45AA-B4A6-C2D9ECC33600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99BAD-CC2D-4656-911A-888336F90F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78997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幻灯片图像占位符 1">
            <a:extLst>
              <a:ext uri="{FF2B5EF4-FFF2-40B4-BE49-F238E27FC236}">
                <a16:creationId xmlns:a16="http://schemas.microsoft.com/office/drawing/2014/main" id="{B869ED09-0080-49CE-8E65-6132D03A0D7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备注占位符 2">
            <a:extLst>
              <a:ext uri="{FF2B5EF4-FFF2-40B4-BE49-F238E27FC236}">
                <a16:creationId xmlns:a16="http://schemas.microsoft.com/office/drawing/2014/main" id="{57078384-25C3-493E-9E35-4D597300AB5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204" name="灯片编号占位符 3">
            <a:extLst>
              <a:ext uri="{FF2B5EF4-FFF2-40B4-BE49-F238E27FC236}">
                <a16:creationId xmlns:a16="http://schemas.microsoft.com/office/drawing/2014/main" id="{CA73E70D-6414-419D-8378-8D1ED039310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74B75ED-AE52-453E-8DE9-8A2467B1611E}" type="slidenum">
              <a:rPr lang="zh-CN" altLang="en-US"/>
              <a:pPr eaLnBrk="1" hangingPunct="1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599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>
            <a:extLst>
              <a:ext uri="{FF2B5EF4-FFF2-40B4-BE49-F238E27FC236}">
                <a16:creationId xmlns:a16="http://schemas.microsoft.com/office/drawing/2014/main" id="{7F19886C-220C-42E7-902E-92F4E0FF40F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>
            <a:extLst>
              <a:ext uri="{FF2B5EF4-FFF2-40B4-BE49-F238E27FC236}">
                <a16:creationId xmlns:a16="http://schemas.microsoft.com/office/drawing/2014/main" id="{475E677D-5B24-41FD-8108-C64B294944E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50180" name="灯片编号占位符 3">
            <a:extLst>
              <a:ext uri="{FF2B5EF4-FFF2-40B4-BE49-F238E27FC236}">
                <a16:creationId xmlns:a16="http://schemas.microsoft.com/office/drawing/2014/main" id="{A3F63F1E-551A-4708-94D5-7FB4E2EF9E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9B6FEF6-59F2-4F0B-A9B4-38F38250C46B}" type="slidenum">
              <a:rPr lang="zh-CN" altLang="en-US"/>
              <a:pPr eaLnBrk="1" hangingPunct="1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495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65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444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79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804094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113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744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05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094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653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890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716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269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3260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8191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827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228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5558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3089" y="11414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2179" y="2662519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F9990D8-AF5E-4DB3-9327-F9609B7DE64C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212298" y="220076"/>
            <a:ext cx="246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9027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  <p:sldLayoutId id="2147483788" r:id="rId17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13" Type="http://schemas.openxmlformats.org/officeDocument/2006/relationships/image" Target="../media/image35.jpeg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12" Type="http://schemas.openxmlformats.org/officeDocument/2006/relationships/image" Target="../media/image3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.wmf"/><Relationship Id="rId11" Type="http://schemas.openxmlformats.org/officeDocument/2006/relationships/image" Target="../media/image33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32.jpeg"/><Relationship Id="rId4" Type="http://schemas.openxmlformats.org/officeDocument/2006/relationships/image" Target="../media/image29.jpeg"/><Relationship Id="rId9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4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3.jpeg"/><Relationship Id="rId4" Type="http://schemas.openxmlformats.org/officeDocument/2006/relationships/image" Target="../media/image2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9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B7C962-C820-41E7-BF48-06A0CFAFB1C6}"/>
              </a:ext>
            </a:extLst>
          </p:cNvPr>
          <p:cNvSpPr/>
          <p:nvPr/>
        </p:nvSpPr>
        <p:spPr>
          <a:xfrm>
            <a:off x="4137755" y="2505670"/>
            <a:ext cx="3916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2">
                    <a:lumMod val="25000"/>
                    <a:lumOff val="75000"/>
                  </a:schemeClr>
                </a:solidFill>
                <a:latin typeface="楷体" pitchFamily="49" charset="-122"/>
                <a:ea typeface="楷体" pitchFamily="49" charset="-122"/>
              </a:rPr>
              <a:t>血气分析</a:t>
            </a:r>
            <a:endParaRPr lang="zh-CN" altLang="en-US" sz="5400" dirty="0">
              <a:solidFill>
                <a:schemeClr val="bg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9081A4B-1D40-499E-A82D-B9A628BCCB6F}"/>
              </a:ext>
            </a:extLst>
          </p:cNvPr>
          <p:cNvSpPr txBox="1"/>
          <p:nvPr/>
        </p:nvSpPr>
        <p:spPr>
          <a:xfrm>
            <a:off x="6095999" y="5112356"/>
            <a:ext cx="2526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85000"/>
                  </a:schemeClr>
                </a:solidFill>
                <a:latin typeface="方正楷体简体" panose="02010601030101010101" pitchFamily="2" charset="-122"/>
                <a:ea typeface="方正楷体简体" panose="02010601030101010101" pitchFamily="2" charset="-122"/>
              </a:rPr>
              <a:t>内二科 罗玉龙</a:t>
            </a:r>
            <a:endParaRPr lang="en-US" altLang="zh-CN" sz="2400" dirty="0">
              <a:solidFill>
                <a:schemeClr val="tx1">
                  <a:lumMod val="85000"/>
                </a:schemeClr>
              </a:solidFill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  <a:p>
            <a:endParaRPr lang="en-US" altLang="zh-CN" sz="2400" dirty="0">
              <a:solidFill>
                <a:schemeClr val="tx1">
                  <a:lumMod val="85000"/>
                </a:schemeClr>
              </a:solidFill>
              <a:latin typeface="方正楷体简体" panose="02010601030101010101" pitchFamily="2" charset="-122"/>
              <a:ea typeface="方正楷体简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180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817D5-DFBB-48DF-B396-48D82952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463" y="2288894"/>
            <a:ext cx="8946541" cy="4195481"/>
          </a:xfrm>
        </p:spPr>
        <p:txBody>
          <a:bodyPr/>
          <a:lstStyle/>
          <a:p>
            <a:r>
              <a:rPr lang="zh-CN" altLang="en-US" b="1" dirty="0">
                <a:latin typeface="+mn-ea"/>
                <a:ea typeface="+mn-ea"/>
              </a:rPr>
              <a:t>Ⅰ型呼吸衰竭：海平面平静呼吸空气的条件下，</a:t>
            </a:r>
            <a:endParaRPr lang="en-US" altLang="zh-CN" b="1" dirty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    PaCO</a:t>
            </a:r>
            <a:r>
              <a:rPr lang="en-US" altLang="zh-CN" sz="1200" b="1" dirty="0">
                <a:solidFill>
                  <a:srgbClr val="FFC000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正常或下降，</a:t>
            </a: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PaO</a:t>
            </a:r>
            <a:r>
              <a:rPr lang="en-US" altLang="zh-CN" sz="1200" b="1" dirty="0">
                <a:solidFill>
                  <a:srgbClr val="FFC000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＜</a:t>
            </a: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60mmHg</a:t>
            </a:r>
            <a:endParaRPr lang="zh-CN" altLang="en-US" b="1" dirty="0">
              <a:solidFill>
                <a:srgbClr val="FFC000"/>
              </a:solidFill>
              <a:latin typeface="+mn-ea"/>
              <a:ea typeface="+mn-ea"/>
            </a:endParaRPr>
          </a:p>
          <a:p>
            <a:r>
              <a:rPr lang="zh-CN" altLang="en-US" b="1" dirty="0">
                <a:latin typeface="+mn-ea"/>
                <a:ea typeface="+mn-ea"/>
              </a:rPr>
              <a:t>Ⅱ型呼吸衰竭：海平面平静呼吸空气的条件下，</a:t>
            </a:r>
            <a:r>
              <a:rPr lang="en-US" altLang="zh-CN" b="1" dirty="0">
                <a:latin typeface="+mn-ea"/>
                <a:ea typeface="+mn-ea"/>
              </a:rPr>
              <a:t>	 	 </a:t>
            </a:r>
          </a:p>
          <a:p>
            <a:pPr marL="0" indent="0">
              <a:buNone/>
            </a:pP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    PaCO</a:t>
            </a:r>
            <a:r>
              <a:rPr lang="en-US" altLang="zh-CN" sz="1200" b="1" dirty="0">
                <a:solidFill>
                  <a:srgbClr val="FFC000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＞</a:t>
            </a: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50mmHg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，</a:t>
            </a: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PaO</a:t>
            </a:r>
            <a:r>
              <a:rPr lang="en-US" altLang="zh-CN" sz="1200" b="1" dirty="0">
                <a:solidFill>
                  <a:srgbClr val="FFC000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＜</a:t>
            </a:r>
            <a:r>
              <a:rPr lang="en-US" altLang="zh-CN" b="1" dirty="0">
                <a:solidFill>
                  <a:srgbClr val="FFC000"/>
                </a:solidFill>
                <a:latin typeface="+mn-ea"/>
                <a:ea typeface="+mn-ea"/>
              </a:rPr>
              <a:t>60mmHg</a:t>
            </a:r>
            <a:endParaRPr lang="zh-CN" altLang="en-US" b="1" dirty="0">
              <a:solidFill>
                <a:srgbClr val="FFC000"/>
              </a:solidFill>
              <a:latin typeface="+mn-ea"/>
              <a:ea typeface="+mn-ea"/>
            </a:endParaRPr>
          </a:p>
          <a:p>
            <a:r>
              <a:rPr lang="zh-CN" altLang="en-US" b="1" dirty="0">
                <a:latin typeface="+mn-ea"/>
                <a:ea typeface="+mn-ea"/>
              </a:rPr>
              <a:t>吸氧状态下判断有无呼吸衰竭：</a:t>
            </a:r>
            <a:endParaRPr lang="zh-CN" altLang="en-US" b="1" dirty="0">
              <a:solidFill>
                <a:srgbClr val="FFC000"/>
              </a:solidFill>
              <a:latin typeface="+mn-ea"/>
              <a:ea typeface="+mn-ea"/>
            </a:endParaRPr>
          </a:p>
          <a:p>
            <a:pPr>
              <a:buNone/>
            </a:pPr>
            <a:r>
              <a:rPr lang="en-US" altLang="zh-CN" b="1" dirty="0">
                <a:latin typeface="+mn-ea"/>
                <a:ea typeface="+mn-ea"/>
              </a:rPr>
              <a:t>   1</a:t>
            </a:r>
            <a:r>
              <a:rPr lang="zh-CN" altLang="en-US" b="1" dirty="0">
                <a:latin typeface="+mn-ea"/>
                <a:ea typeface="+mn-ea"/>
              </a:rPr>
              <a:t>）吸氧状态下，若出现</a:t>
            </a:r>
            <a:r>
              <a:rPr lang="en-US" altLang="zh-CN" b="1" dirty="0">
                <a:latin typeface="+mn-ea"/>
                <a:ea typeface="+mn-ea"/>
              </a:rPr>
              <a:t>PaCO</a:t>
            </a:r>
            <a:r>
              <a:rPr lang="en-US" altLang="zh-CN" sz="1200" b="1" dirty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＞</a:t>
            </a:r>
            <a:r>
              <a:rPr lang="en-US" altLang="zh-CN" b="1" dirty="0">
                <a:latin typeface="+mn-ea"/>
                <a:ea typeface="+mn-ea"/>
              </a:rPr>
              <a:t>50mmHg</a:t>
            </a:r>
            <a:r>
              <a:rPr lang="zh-CN" altLang="en-US" b="1" dirty="0">
                <a:latin typeface="+mn-ea"/>
                <a:ea typeface="+mn-ea"/>
              </a:rPr>
              <a:t>，</a:t>
            </a:r>
            <a:r>
              <a:rPr lang="en-US" altLang="zh-CN" b="1" dirty="0">
                <a:latin typeface="+mn-ea"/>
                <a:ea typeface="+mn-ea"/>
              </a:rPr>
              <a:t>PaO</a:t>
            </a:r>
            <a:r>
              <a:rPr lang="en-US" altLang="zh-CN" sz="1200" b="1" dirty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＞</a:t>
            </a:r>
            <a:r>
              <a:rPr lang="en-US" altLang="zh-CN" b="1" dirty="0">
                <a:latin typeface="+mn-ea"/>
                <a:ea typeface="+mn-ea"/>
              </a:rPr>
              <a:t>60mmHg</a:t>
            </a:r>
            <a:r>
              <a:rPr lang="zh-CN" altLang="en-US" b="1" dirty="0">
                <a:latin typeface="+mn-ea"/>
                <a:ea typeface="+mn-ea"/>
              </a:rPr>
              <a:t>，可判断为</a:t>
            </a:r>
            <a:endParaRPr lang="en-US" altLang="zh-CN" b="1" dirty="0">
              <a:latin typeface="+mn-ea"/>
              <a:ea typeface="+mn-ea"/>
            </a:endParaRPr>
          </a:p>
          <a:p>
            <a:pPr>
              <a:buNone/>
            </a:pP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    吸氧条件下的Ⅱ型呼吸衰竭</a:t>
            </a:r>
          </a:p>
          <a:p>
            <a:pPr>
              <a:buNone/>
            </a:pPr>
            <a:r>
              <a:rPr lang="en-US" altLang="zh-CN" b="1" dirty="0">
                <a:latin typeface="+mn-ea"/>
                <a:ea typeface="+mn-ea"/>
              </a:rPr>
              <a:t>   2</a:t>
            </a:r>
            <a:r>
              <a:rPr lang="zh-CN" altLang="en-US" b="1" dirty="0">
                <a:latin typeface="+mn-ea"/>
                <a:ea typeface="+mn-ea"/>
              </a:rPr>
              <a:t>）吸氧状态下，若出现</a:t>
            </a:r>
            <a:r>
              <a:rPr lang="en-US" altLang="zh-CN" b="1" dirty="0">
                <a:latin typeface="+mn-ea"/>
                <a:ea typeface="+mn-ea"/>
              </a:rPr>
              <a:t>PaCO</a:t>
            </a:r>
            <a:r>
              <a:rPr lang="en-US" altLang="zh-CN" sz="1200" b="1" dirty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＜</a:t>
            </a:r>
            <a:r>
              <a:rPr lang="en-US" altLang="zh-CN" b="1" dirty="0">
                <a:latin typeface="+mn-ea"/>
                <a:ea typeface="+mn-ea"/>
              </a:rPr>
              <a:t>50mmHg</a:t>
            </a:r>
            <a:r>
              <a:rPr lang="zh-CN" altLang="en-US" b="1" dirty="0">
                <a:latin typeface="+mn-ea"/>
                <a:ea typeface="+mn-ea"/>
              </a:rPr>
              <a:t>，</a:t>
            </a:r>
            <a:r>
              <a:rPr lang="en-US" altLang="zh-CN" b="1" dirty="0">
                <a:latin typeface="+mn-ea"/>
                <a:ea typeface="+mn-ea"/>
              </a:rPr>
              <a:t>PaO</a:t>
            </a:r>
            <a:r>
              <a:rPr lang="en-US" altLang="zh-CN" sz="1200" b="1" dirty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＞</a:t>
            </a:r>
            <a:r>
              <a:rPr lang="en-US" altLang="zh-CN" b="1" dirty="0">
                <a:latin typeface="+mn-ea"/>
                <a:ea typeface="+mn-ea"/>
              </a:rPr>
              <a:t>60mmHg</a:t>
            </a:r>
            <a:r>
              <a:rPr lang="zh-CN" altLang="en-US" b="1" dirty="0">
                <a:latin typeface="+mn-ea"/>
                <a:ea typeface="+mn-ea"/>
              </a:rPr>
              <a:t>，也不等于没有呼吸衰竭，此时需计算</a:t>
            </a:r>
            <a:r>
              <a:rPr lang="zh-CN" altLang="en-US" b="1" dirty="0">
                <a:solidFill>
                  <a:srgbClr val="FFC000"/>
                </a:solidFill>
                <a:latin typeface="+mn-ea"/>
                <a:ea typeface="+mn-ea"/>
              </a:rPr>
              <a:t>氧合指数：</a:t>
            </a:r>
            <a:r>
              <a:rPr lang="en-US" altLang="zh-CN" dirty="0"/>
              <a:t>PaO</a:t>
            </a:r>
            <a:r>
              <a:rPr lang="en-US" altLang="zh-CN" sz="1400" dirty="0"/>
              <a:t>2</a:t>
            </a:r>
            <a:r>
              <a:rPr lang="en-US" altLang="zh-CN" dirty="0"/>
              <a:t>/FiO</a:t>
            </a:r>
            <a:r>
              <a:rPr lang="en-US" altLang="zh-CN" sz="1400" dirty="0"/>
              <a:t>2</a:t>
            </a:r>
            <a:r>
              <a:rPr lang="en-US" altLang="zh-CN" dirty="0"/>
              <a:t> </a:t>
            </a:r>
            <a:endParaRPr lang="en-US" altLang="zh-CN" b="1" dirty="0">
              <a:solidFill>
                <a:srgbClr val="FFC000"/>
              </a:solidFill>
              <a:latin typeface="+mn-ea"/>
              <a:ea typeface="+mn-ea"/>
            </a:endParaRPr>
          </a:p>
          <a:p>
            <a:pPr>
              <a:buNone/>
            </a:pPr>
            <a:r>
              <a:rPr lang="zh-CN" altLang="en-US" sz="1800" b="1" dirty="0">
                <a:solidFill>
                  <a:srgbClr val="FFC000"/>
                </a:solidFill>
                <a:latin typeface="+mn-ea"/>
                <a:ea typeface="+mn-ea"/>
              </a:rPr>
              <a:t>举例：</a:t>
            </a:r>
            <a:r>
              <a:rPr lang="zh-CN" altLang="en-US" sz="1800" b="1" dirty="0">
                <a:latin typeface="+mn-ea"/>
                <a:ea typeface="+mn-ea"/>
              </a:rPr>
              <a:t>吸氧</a:t>
            </a:r>
            <a:r>
              <a:rPr lang="en-US" altLang="zh-CN" sz="1800" b="1" dirty="0">
                <a:latin typeface="+mn-ea"/>
                <a:ea typeface="+mn-ea"/>
              </a:rPr>
              <a:t>2L/min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en-US" altLang="zh-CN" sz="1800" b="1" dirty="0">
                <a:latin typeface="+mn-ea"/>
                <a:ea typeface="+mn-ea"/>
              </a:rPr>
              <a:t>PaCO</a:t>
            </a:r>
            <a:r>
              <a:rPr lang="en-US" altLang="zh-CN" sz="1200" b="1" dirty="0">
                <a:latin typeface="+mn-ea"/>
                <a:ea typeface="+mn-ea"/>
              </a:rPr>
              <a:t>2</a:t>
            </a:r>
            <a:r>
              <a:rPr lang="zh-CN" altLang="en-US" sz="1800" b="1" dirty="0">
                <a:latin typeface="+mn-ea"/>
                <a:ea typeface="+mn-ea"/>
              </a:rPr>
              <a:t>＜</a:t>
            </a:r>
            <a:r>
              <a:rPr lang="en-US" altLang="zh-CN" sz="1800" b="1" dirty="0">
                <a:latin typeface="+mn-ea"/>
                <a:ea typeface="+mn-ea"/>
              </a:rPr>
              <a:t>45mmHg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en-US" altLang="zh-CN" sz="1800" b="1" dirty="0">
                <a:latin typeface="+mn-ea"/>
                <a:ea typeface="+mn-ea"/>
              </a:rPr>
              <a:t>PaO</a:t>
            </a:r>
            <a:r>
              <a:rPr lang="en-US" altLang="zh-CN" sz="1100" b="1" dirty="0">
                <a:latin typeface="+mn-ea"/>
                <a:ea typeface="+mn-ea"/>
              </a:rPr>
              <a:t>2</a:t>
            </a:r>
            <a:r>
              <a:rPr lang="zh-CN" altLang="en-US" sz="1800" b="1" dirty="0">
                <a:latin typeface="+mn-ea"/>
                <a:ea typeface="+mn-ea"/>
              </a:rPr>
              <a:t>＞</a:t>
            </a:r>
            <a:r>
              <a:rPr lang="en-US" altLang="zh-CN" sz="1800" b="1" dirty="0">
                <a:latin typeface="+mn-ea"/>
                <a:ea typeface="+mn-ea"/>
              </a:rPr>
              <a:t>80mmHg</a:t>
            </a:r>
            <a:endParaRPr lang="zh-CN" altLang="en-US" sz="1800" b="1" dirty="0">
              <a:latin typeface="+mn-ea"/>
              <a:ea typeface="+mn-ea"/>
            </a:endParaRPr>
          </a:p>
          <a:p>
            <a:pPr>
              <a:buNone/>
            </a:pPr>
            <a:endParaRPr lang="zh-CN" altLang="en-US" b="1" dirty="0">
              <a:solidFill>
                <a:srgbClr val="C00000"/>
              </a:solidFill>
              <a:latin typeface="+mn-ea"/>
              <a:ea typeface="+mn-ea"/>
            </a:endParaRPr>
          </a:p>
          <a:p>
            <a:pPr>
              <a:buNone/>
            </a:pPr>
            <a:endParaRPr lang="zh-CN" altLang="en-US" dirty="0">
              <a:latin typeface="+mn-ea"/>
              <a:ea typeface="+mn-ea"/>
            </a:endParaRPr>
          </a:p>
          <a:p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9734EAC-898A-4534-952B-417C7E70A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463" y="1141413"/>
            <a:ext cx="9404350" cy="1400175"/>
          </a:xfrm>
        </p:spPr>
        <p:txBody>
          <a:bodyPr/>
          <a:lstStyle/>
          <a:p>
            <a:r>
              <a:rPr lang="zh-CN" altLang="en-US" sz="4400" dirty="0">
                <a:latin typeface="隶书" panose="02010509060101010101" pitchFamily="49" charset="-122"/>
                <a:ea typeface="隶书" panose="02010509060101010101" pitchFamily="49" charset="-122"/>
              </a:rPr>
              <a:t>判断呼吸功能</a:t>
            </a:r>
            <a:endParaRPr lang="en-US" altLang="zh-CN" sz="4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1463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>
            <a:extLst>
              <a:ext uri="{FF2B5EF4-FFF2-40B4-BE49-F238E27FC236}">
                <a16:creationId xmlns:a16="http://schemas.microsoft.com/office/drawing/2014/main" id="{5F335970-8595-4E0E-ADB5-3F88A16386B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z="4400" dirty="0">
                <a:latin typeface="隶书" panose="02010509060101010101" pitchFamily="49" charset="-122"/>
                <a:ea typeface="隶书" panose="02010509060101010101" pitchFamily="49" charset="-122"/>
              </a:rPr>
              <a:t>判断酸碱失衡</a:t>
            </a:r>
            <a:endParaRPr lang="en-US" altLang="zh-CN" sz="4400" dirty="0">
              <a:latin typeface="隶书" panose="02010509060101010101" pitchFamily="49" charset="-122"/>
              <a:ea typeface="隶书" panose="02010509060101010101" pitchFamily="49" charset="-122"/>
            </a:endParaRPr>
          </a:p>
        </p:txBody>
      </p:sp>
      <p:sp>
        <p:nvSpPr>
          <p:cNvPr id="8195" name="内容占位符 2">
            <a:extLst>
              <a:ext uri="{FF2B5EF4-FFF2-40B4-BE49-F238E27FC236}">
                <a16:creationId xmlns:a16="http://schemas.microsoft.com/office/drawing/2014/main" id="{7B874E9F-4DE0-4804-ABCF-FC8CDDE54F3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134360" y="2426545"/>
            <a:ext cx="8946541" cy="4195481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酸碱的来源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酸碱的调节（机体的代偿机制）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酸碱平衡的基本概念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电解质紊乱与酸碱失衡的关系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酸碱失衡的类型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酸碱失衡的判断</a:t>
            </a:r>
            <a:endParaRPr lang="en-US" altLang="zh-CN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内容占位符 2">
            <a:extLst>
              <a:ext uri="{FF2B5EF4-FFF2-40B4-BE49-F238E27FC236}">
                <a16:creationId xmlns:a16="http://schemas.microsoft.com/office/drawing/2014/main" id="{28340070-7B63-4D85-8687-2E282F31FE9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07637" y="2263775"/>
            <a:ext cx="8540750" cy="4594225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三大营养物质代谢产生（主要），摄取的食物、药物（少量）</a:t>
            </a:r>
          </a:p>
          <a:p>
            <a:r>
              <a:rPr lang="zh-CN" altLang="en-US" b="1" dirty="0"/>
              <a:t>产生两种酸：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1.</a:t>
            </a:r>
            <a:r>
              <a:rPr lang="zh-CN" altLang="en-US" b="1" dirty="0">
                <a:solidFill>
                  <a:srgbClr val="FFFF00"/>
                </a:solidFill>
              </a:rPr>
              <a:t>挥发酸</a:t>
            </a:r>
            <a:r>
              <a:rPr lang="en-US" altLang="zh-CN" b="1" dirty="0"/>
              <a:t>:  CO2 + H2O </a:t>
            </a:r>
            <a:r>
              <a:rPr lang="zh-CN" altLang="en-US" b="1" dirty="0"/>
              <a:t>⇔</a:t>
            </a:r>
            <a:r>
              <a:rPr lang="en-US" altLang="zh-CN" b="1" dirty="0"/>
              <a:t>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CO</a:t>
            </a:r>
            <a:r>
              <a:rPr lang="en-US" altLang="zh-CN" b="1" baseline="-25000" dirty="0"/>
              <a:t>3</a:t>
            </a:r>
            <a:r>
              <a:rPr lang="zh-CN" altLang="en-US" b="1" dirty="0"/>
              <a:t>⇔</a:t>
            </a:r>
            <a:r>
              <a:rPr lang="en-US" altLang="zh-CN" b="1" dirty="0"/>
              <a:t>H</a:t>
            </a:r>
            <a:r>
              <a:rPr lang="en-US" altLang="zh-CN" b="1" baseline="30000" dirty="0"/>
              <a:t>+</a:t>
            </a:r>
            <a:r>
              <a:rPr lang="en-US" altLang="zh-CN" b="1" dirty="0"/>
              <a:t>+HCO</a:t>
            </a:r>
            <a:r>
              <a:rPr lang="en-US" altLang="zh-CN" b="1" baseline="-25000" dirty="0"/>
              <a:t>3</a:t>
            </a:r>
            <a:r>
              <a:rPr lang="en-US" altLang="zh-CN" b="1" baseline="30000" dirty="0"/>
              <a:t>— </a:t>
            </a:r>
            <a:r>
              <a:rPr lang="en-US" altLang="zh-CN" b="1" dirty="0"/>
              <a:t>  </a:t>
            </a:r>
            <a:endParaRPr lang="zh-CN" altLang="en-US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</a:t>
            </a:r>
            <a:r>
              <a:rPr lang="zh-CN" altLang="en-US" b="1" dirty="0"/>
              <a:t>最多</a:t>
            </a:r>
            <a:r>
              <a:rPr lang="en-US" altLang="zh-CN" b="1" dirty="0"/>
              <a:t> ,</a:t>
            </a:r>
            <a:r>
              <a:rPr lang="zh-CN" altLang="en-US" b="1" dirty="0"/>
              <a:t>通过</a:t>
            </a:r>
            <a:r>
              <a:rPr lang="zh-CN" altLang="en-US" b="1" dirty="0">
                <a:solidFill>
                  <a:srgbClr val="FFC000"/>
                </a:solidFill>
              </a:rPr>
              <a:t>肺</a:t>
            </a:r>
            <a:r>
              <a:rPr lang="zh-CN" altLang="en-US" b="1" dirty="0"/>
              <a:t>进行调节，称酸碱的呼吸性调节。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</a:t>
            </a:r>
            <a:r>
              <a:rPr lang="zh-CN" altLang="en-US" b="1" dirty="0"/>
              <a:t>成人安静状态下每天产生</a:t>
            </a:r>
            <a:r>
              <a:rPr lang="en-US" altLang="zh-CN" b="1" dirty="0"/>
              <a:t>300-400L</a:t>
            </a:r>
            <a:r>
              <a:rPr lang="zh-CN" altLang="en-US" b="1" dirty="0"/>
              <a:t>的</a:t>
            </a:r>
            <a:r>
              <a:rPr lang="en-US" altLang="zh-CN" b="1" dirty="0"/>
              <a:t>CO</a:t>
            </a:r>
            <a:r>
              <a:rPr lang="en-US" altLang="zh-CN" b="1" baseline="-25000" dirty="0"/>
              <a:t>2</a:t>
            </a:r>
            <a:r>
              <a:rPr lang="zh-CN" altLang="en-US" b="1" dirty="0"/>
              <a:t>。</a:t>
            </a:r>
            <a:endParaRPr lang="en-US" altLang="zh-CN" b="1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/>
              <a:t>                 若全部结合水并释放</a:t>
            </a:r>
            <a:r>
              <a:rPr lang="en-US" altLang="zh-CN" b="1" dirty="0"/>
              <a:t>H</a:t>
            </a:r>
            <a:r>
              <a:rPr lang="en-US" altLang="zh-CN" b="1" baseline="30000" dirty="0"/>
              <a:t>+</a:t>
            </a:r>
            <a:r>
              <a:rPr lang="zh-CN" altLang="en-US" b="1" dirty="0"/>
              <a:t>， </a:t>
            </a:r>
            <a:r>
              <a:rPr lang="en-US" altLang="zh-CN" b="1" dirty="0"/>
              <a:t>H</a:t>
            </a:r>
            <a:r>
              <a:rPr lang="en-US" altLang="zh-CN" b="1" baseline="30000" dirty="0"/>
              <a:t>+</a:t>
            </a:r>
            <a:r>
              <a:rPr lang="en-US" altLang="zh-CN" b="1" dirty="0"/>
              <a:t>+</a:t>
            </a:r>
            <a:r>
              <a:rPr lang="zh-CN" altLang="en-US" b="1" dirty="0"/>
              <a:t>将是</a:t>
            </a:r>
            <a:r>
              <a:rPr lang="en-US" altLang="zh-CN" b="1" dirty="0"/>
              <a:t>15mmol/d</a:t>
            </a:r>
            <a:r>
              <a:rPr lang="zh-CN" altLang="en-US" b="1" dirty="0"/>
              <a:t>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2.</a:t>
            </a:r>
            <a:r>
              <a:rPr lang="zh-CN" altLang="en-US" b="1" dirty="0">
                <a:solidFill>
                  <a:srgbClr val="FFFF00"/>
                </a:solidFill>
              </a:rPr>
              <a:t>固定酸</a:t>
            </a:r>
            <a:r>
              <a:rPr lang="en-US" altLang="zh-CN" b="1" dirty="0"/>
              <a:t>:  </a:t>
            </a:r>
            <a:r>
              <a:rPr lang="zh-CN" altLang="en-US" b="1" dirty="0"/>
              <a:t>不能变成气体由肺呼出，仅通过</a:t>
            </a:r>
            <a:r>
              <a:rPr lang="zh-CN" altLang="en-US" b="1" dirty="0">
                <a:solidFill>
                  <a:srgbClr val="FFC000"/>
                </a:solidFill>
              </a:rPr>
              <a:t>肾</a:t>
            </a:r>
            <a:r>
              <a:rPr lang="zh-CN" altLang="en-US" b="1" dirty="0"/>
              <a:t>排出</a:t>
            </a:r>
            <a:r>
              <a:rPr lang="en-US" altLang="zh-CN" b="1" dirty="0"/>
              <a:t>,  </a:t>
            </a:r>
            <a:r>
              <a:rPr lang="zh-CN" altLang="en-US" b="1" dirty="0"/>
              <a:t>称酸碱的肾性调节。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/>
              <a:t>                  如</a:t>
            </a:r>
            <a:r>
              <a:rPr lang="en-US" altLang="zh-CN" b="1" dirty="0"/>
              <a:t>:      </a:t>
            </a:r>
            <a:r>
              <a:rPr lang="zh-CN" altLang="en-US" b="1" dirty="0"/>
              <a:t>硫酸、磷酸、尿酸（蛋白质代谢）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           </a:t>
            </a:r>
            <a:r>
              <a:rPr lang="zh-CN" altLang="en-US" b="1" dirty="0"/>
              <a:t>甘油酸、丙</a:t>
            </a:r>
            <a:r>
              <a:rPr lang="zh-CN" altLang="en-US" b="1" dirty="0">
                <a:solidFill>
                  <a:srgbClr val="FFC000"/>
                </a:solidFill>
              </a:rPr>
              <a:t>酮酸</a:t>
            </a:r>
            <a:r>
              <a:rPr lang="zh-CN" altLang="en-US" b="1" dirty="0"/>
              <a:t>、</a:t>
            </a:r>
            <a:r>
              <a:rPr lang="zh-CN" altLang="en-US" b="1" dirty="0">
                <a:solidFill>
                  <a:srgbClr val="FFC000"/>
                </a:solidFill>
              </a:rPr>
              <a:t>乳酸</a:t>
            </a:r>
            <a:r>
              <a:rPr lang="zh-CN" altLang="en-US" b="1" dirty="0"/>
              <a:t>（糖酵解）</a:t>
            </a:r>
            <a:endParaRPr lang="en-US" altLang="zh-CN" b="1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b="1" dirty="0"/>
              <a:t>                            三</a:t>
            </a:r>
            <a:r>
              <a:rPr lang="zh-CN" altLang="en-US" b="1" dirty="0">
                <a:solidFill>
                  <a:srgbClr val="FFC000"/>
                </a:solidFill>
              </a:rPr>
              <a:t>羧酸</a:t>
            </a:r>
            <a:r>
              <a:rPr lang="zh-CN" altLang="en-US" b="1" dirty="0"/>
              <a:t>（糖氧化）</a:t>
            </a:r>
            <a:endParaRPr lang="en-US" altLang="zh-CN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           ß-</a:t>
            </a:r>
            <a:r>
              <a:rPr lang="zh-CN" altLang="en-US" b="1" dirty="0"/>
              <a:t>羟丁酸、乙酰乙酸（脂肪代谢）</a:t>
            </a:r>
          </a:p>
          <a:p>
            <a:pPr eaLnBrk="1" hangingPunct="1"/>
            <a:endParaRPr lang="zh-CN" altLang="en-US" sz="2400" b="1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C241F57-6E9B-4ADA-90A0-1ECD63E65679}"/>
              </a:ext>
            </a:extLst>
          </p:cNvPr>
          <p:cNvSpPr txBox="1">
            <a:spLocks/>
          </p:cNvSpPr>
          <p:nvPr/>
        </p:nvSpPr>
        <p:spPr>
          <a:xfrm>
            <a:off x="1033089" y="11414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酸碱的来源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内容占位符 2">
            <a:extLst>
              <a:ext uri="{FF2B5EF4-FFF2-40B4-BE49-F238E27FC236}">
                <a16:creationId xmlns:a16="http://schemas.microsoft.com/office/drawing/2014/main" id="{091FE08E-397A-4441-A912-6ECCACCC8FC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24180" y="2202657"/>
            <a:ext cx="8540750" cy="4379912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缓冲系统：</a:t>
            </a:r>
            <a:r>
              <a:rPr lang="zh-CN" altLang="en-US" b="1" dirty="0">
                <a:solidFill>
                  <a:srgbClr val="FFFF00"/>
                </a:solidFill>
              </a:rPr>
              <a:t>碳酸氢盐缓冲系统、</a:t>
            </a:r>
            <a:r>
              <a:rPr lang="zh-CN" altLang="en-US" b="1" dirty="0"/>
              <a:t>磷酸盐缓冲系统、血浆蛋白缓冲系统、</a:t>
            </a:r>
            <a:r>
              <a:rPr lang="en-US" altLang="zh-CN" b="1" dirty="0"/>
              <a:t>	 	          </a:t>
            </a:r>
            <a:r>
              <a:rPr lang="zh-CN" altLang="en-US" b="1" dirty="0"/>
              <a:t>血红蛋白缓冲系统，氧合血红蛋白缓冲系统。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      </a:t>
            </a:r>
            <a:r>
              <a:rPr lang="zh-CN" altLang="en-US" b="1" dirty="0"/>
              <a:t>反应迅速，作用不持久</a:t>
            </a:r>
            <a:r>
              <a:rPr lang="en-US" altLang="zh-CN" b="1" dirty="0"/>
              <a:t>         </a:t>
            </a:r>
            <a:endParaRPr lang="zh-CN" altLang="en-US" b="1" dirty="0"/>
          </a:p>
          <a:p>
            <a:r>
              <a:rPr lang="zh-CN" altLang="en-US" b="1" dirty="0"/>
              <a:t>肺调节</a:t>
            </a:r>
            <a:r>
              <a:rPr lang="en-US" altLang="zh-CN" b="1" dirty="0"/>
              <a:t>: </a:t>
            </a:r>
            <a:r>
              <a:rPr lang="zh-CN" altLang="en-US" b="1" dirty="0"/>
              <a:t>通过改变肺泡通气量控制</a:t>
            </a:r>
            <a:r>
              <a:rPr lang="en-US" altLang="zh-CN" b="1" dirty="0"/>
              <a:t>CO2</a:t>
            </a:r>
            <a:r>
              <a:rPr lang="zh-CN" altLang="en-US" b="1" dirty="0"/>
              <a:t>的排出来维持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</a:t>
            </a:r>
            <a:r>
              <a:rPr lang="zh-CN" altLang="en-US" b="1" dirty="0"/>
              <a:t>主要调节挥发酸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</a:t>
            </a:r>
            <a:r>
              <a:rPr lang="zh-CN" altLang="en-US" b="1" dirty="0"/>
              <a:t>起效快，作用</a:t>
            </a:r>
            <a:r>
              <a:rPr lang="en-US" altLang="zh-CN" b="1" dirty="0"/>
              <a:t>30min</a:t>
            </a:r>
            <a:r>
              <a:rPr lang="zh-CN" altLang="en-US" b="1" dirty="0"/>
              <a:t>达最高峰，作用强</a:t>
            </a:r>
          </a:p>
          <a:p>
            <a:r>
              <a:rPr lang="zh-CN" altLang="en-US" b="1" dirty="0"/>
              <a:t>肾调节：泌</a:t>
            </a:r>
            <a:r>
              <a:rPr lang="en-US" altLang="zh-CN" b="1" dirty="0"/>
              <a:t>H+</a:t>
            </a:r>
            <a:r>
              <a:rPr lang="zh-CN" altLang="en-US" b="1" dirty="0"/>
              <a:t>、重吸收</a:t>
            </a:r>
            <a:r>
              <a:rPr lang="en-US" altLang="zh-CN" b="1" dirty="0"/>
              <a:t>HCO3</a:t>
            </a:r>
            <a:r>
              <a:rPr lang="en-US" altLang="zh-CN" b="1" baseline="30000" dirty="0"/>
              <a:t>-</a:t>
            </a:r>
            <a:r>
              <a:rPr lang="zh-CN" altLang="en-US" b="1" dirty="0"/>
              <a:t>、排</a:t>
            </a:r>
            <a:r>
              <a:rPr lang="en-US" altLang="zh-CN" b="1" dirty="0"/>
              <a:t>NH4</a:t>
            </a:r>
            <a:r>
              <a:rPr lang="en-US" altLang="zh-CN" b="1" baseline="30000" dirty="0"/>
              <a:t>+</a:t>
            </a:r>
            <a:r>
              <a:rPr lang="zh-CN" altLang="en-US" b="1" dirty="0"/>
              <a:t>来调节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baseline="30000" dirty="0"/>
              <a:t>                             </a:t>
            </a:r>
            <a:r>
              <a:rPr lang="zh-CN" altLang="en-US" b="1" dirty="0"/>
              <a:t>主要调节固定酸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   </a:t>
            </a:r>
            <a:r>
              <a:rPr lang="zh-CN" altLang="en-US" b="1" dirty="0"/>
              <a:t>起效慢，数小时后起作用，</a:t>
            </a:r>
            <a:r>
              <a:rPr lang="en-US" altLang="zh-CN" b="1" dirty="0"/>
              <a:t>3-5</a:t>
            </a:r>
            <a:r>
              <a:rPr lang="zh-CN" altLang="en-US" b="1" dirty="0"/>
              <a:t>天达高峰</a:t>
            </a:r>
          </a:p>
          <a:p>
            <a:r>
              <a:rPr lang="zh-CN" altLang="en-US" b="1" dirty="0"/>
              <a:t>组织细胞内液的调节：主要通过离子交换（如</a:t>
            </a:r>
            <a:r>
              <a:rPr lang="en-US" altLang="zh-CN" b="1" dirty="0"/>
              <a:t>H</a:t>
            </a:r>
            <a:r>
              <a:rPr lang="en-US" altLang="zh-CN" b="1" baseline="30000" dirty="0"/>
              <a:t>+</a:t>
            </a:r>
            <a:r>
              <a:rPr lang="en-US" altLang="zh-CN" b="1" dirty="0"/>
              <a:t> - K</a:t>
            </a:r>
            <a:r>
              <a:rPr lang="en-US" altLang="zh-CN" b="1" baseline="30000" dirty="0"/>
              <a:t>+</a:t>
            </a:r>
            <a:r>
              <a:rPr lang="zh-CN" altLang="en-US" b="1" dirty="0"/>
              <a:t>，</a:t>
            </a:r>
            <a:r>
              <a:rPr lang="en-US" altLang="zh-CN" b="1" dirty="0"/>
              <a:t>Cl</a:t>
            </a:r>
            <a:r>
              <a:rPr lang="en-US" altLang="zh-CN" b="1" baseline="30000" dirty="0"/>
              <a:t>-</a:t>
            </a:r>
            <a:r>
              <a:rPr lang="en-US" altLang="zh-CN" b="1" dirty="0"/>
              <a:t> -HCO3</a:t>
            </a:r>
            <a:r>
              <a:rPr lang="en-US" altLang="zh-CN" b="1" baseline="30000" dirty="0"/>
              <a:t>-</a:t>
            </a:r>
            <a:r>
              <a:rPr lang="zh-CN" altLang="en-US" b="1" dirty="0"/>
              <a:t>）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b="1" dirty="0"/>
              <a:t>                                          </a:t>
            </a:r>
            <a:r>
              <a:rPr lang="zh-CN" altLang="en-US" b="1" dirty="0"/>
              <a:t>作用较强，起效慢，</a:t>
            </a:r>
            <a:r>
              <a:rPr lang="en-US" altLang="zh-CN" b="1" dirty="0"/>
              <a:t>3-4h</a:t>
            </a:r>
            <a:r>
              <a:rPr lang="zh-CN" altLang="en-US" b="1" dirty="0"/>
              <a:t>起效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AF41BFC-F8B5-407D-A022-4AF7AE73D51F}"/>
              </a:ext>
            </a:extLst>
          </p:cNvPr>
          <p:cNvSpPr txBox="1">
            <a:spLocks/>
          </p:cNvSpPr>
          <p:nvPr/>
        </p:nvSpPr>
        <p:spPr>
          <a:xfrm>
            <a:off x="1033089" y="11414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酸碱的调节（机体的代偿机制）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内容占位符 2">
            <a:extLst>
              <a:ext uri="{FF2B5EF4-FFF2-40B4-BE49-F238E27FC236}">
                <a16:creationId xmlns:a16="http://schemas.microsoft.com/office/drawing/2014/main" id="{024D4320-34A2-4ED9-ADDC-BFA73FA1ACF0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25625" y="2451305"/>
            <a:ext cx="8540750" cy="4594225"/>
          </a:xfrm>
        </p:spPr>
        <p:txBody>
          <a:bodyPr/>
          <a:lstStyle/>
          <a:p>
            <a:r>
              <a:rPr lang="zh-CN" altLang="en-US" sz="2400" b="1" dirty="0"/>
              <a:t>三大理论规律：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1.</a:t>
            </a:r>
            <a:r>
              <a:rPr lang="zh-CN" altLang="en-US" sz="2400" b="1" dirty="0"/>
              <a:t>电中和规律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2.</a:t>
            </a:r>
            <a:r>
              <a:rPr lang="zh-CN" altLang="en-US" sz="2400" b="1" dirty="0"/>
              <a:t>等渗规律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1</a:t>
            </a:r>
            <a:r>
              <a:rPr lang="zh-CN" altLang="en-US" sz="2400" b="1" dirty="0"/>
              <a:t>）渗透压大小与溶质颗粒的多少成正比，等于体液中阴阳离子所引起渗透压的总合。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2</a:t>
            </a:r>
            <a:r>
              <a:rPr lang="zh-CN" altLang="en-US" sz="2400" b="1" dirty="0"/>
              <a:t>）血浆渗透压正常范围是</a:t>
            </a:r>
            <a:r>
              <a:rPr lang="en-US" altLang="zh-CN" sz="2400" b="1" dirty="0"/>
              <a:t>280-320mOsm/L</a:t>
            </a:r>
            <a:r>
              <a:rPr lang="zh-CN" altLang="en-US" sz="2400" b="1" dirty="0"/>
              <a:t>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3</a:t>
            </a:r>
            <a:r>
              <a:rPr lang="zh-CN" altLang="en-US" sz="2400" b="1" dirty="0"/>
              <a:t>）单价元素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毫当量等于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毫渗分子，双价元素</a:t>
            </a:r>
            <a:r>
              <a:rPr lang="en-US" altLang="zh-CN" sz="2400" b="1" dirty="0"/>
              <a:t>1</a:t>
            </a:r>
            <a:r>
              <a:rPr lang="zh-CN" altLang="en-US" sz="2400" b="1" dirty="0"/>
              <a:t>毫当量等于</a:t>
            </a:r>
            <a:r>
              <a:rPr lang="en-US" altLang="zh-CN" sz="2400" b="1" dirty="0"/>
              <a:t>0.5</a:t>
            </a:r>
            <a:r>
              <a:rPr lang="zh-CN" altLang="en-US" sz="2400" b="1" dirty="0"/>
              <a:t>毫渗分子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3.</a:t>
            </a:r>
            <a:r>
              <a:rPr lang="zh-CN" altLang="en-US" sz="2400" b="1" dirty="0"/>
              <a:t>维持</a:t>
            </a:r>
            <a:r>
              <a:rPr lang="en-US" altLang="zh-CN" sz="2400" b="1" dirty="0"/>
              <a:t>PH</a:t>
            </a:r>
            <a:r>
              <a:rPr lang="zh-CN" altLang="en-US" sz="2400" b="1" dirty="0"/>
              <a:t>正常的生理规律</a:t>
            </a:r>
          </a:p>
          <a:p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3A8ABF75-A874-4FF7-A60C-1EC6717CFBC0}"/>
              </a:ext>
            </a:extLst>
          </p:cNvPr>
          <p:cNvSpPr txBox="1">
            <a:spLocks/>
          </p:cNvSpPr>
          <p:nvPr/>
        </p:nvSpPr>
        <p:spPr>
          <a:xfrm>
            <a:off x="1033089" y="11414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酸电解质紊乱与酸碱失衡的关系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8" y="2126226"/>
            <a:ext cx="8540750" cy="45339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FF00"/>
                </a:solidFill>
              </a:rPr>
              <a:t>PH</a:t>
            </a:r>
            <a:r>
              <a:rPr lang="zh-CN" altLang="en-US" sz="2400" b="1" dirty="0">
                <a:solidFill>
                  <a:srgbClr val="FFFF00"/>
                </a:solidFill>
              </a:rPr>
              <a:t>：</a:t>
            </a:r>
            <a:endParaRPr lang="en-US" altLang="zh-CN" sz="24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en-US" altLang="zh-CN" sz="2400" b="1" dirty="0"/>
              <a:t>    1.PH=log 1/[H</a:t>
            </a:r>
            <a:r>
              <a:rPr lang="en-US" altLang="zh-CN" sz="2400" b="1" baseline="30000" dirty="0"/>
              <a:t>+</a:t>
            </a:r>
            <a:r>
              <a:rPr lang="en-US" altLang="zh-CN" sz="2400" b="1" dirty="0"/>
              <a:t>]</a:t>
            </a:r>
            <a:r>
              <a:rPr lang="zh-CN" altLang="en-US" sz="2400" b="1" dirty="0"/>
              <a:t>，是反映体内总酸度的指标。</a:t>
            </a: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受呼吸因素和代谢因素共同影响。</a:t>
            </a:r>
            <a:endParaRPr lang="en-US" altLang="zh-CN" sz="2400" b="1" dirty="0"/>
          </a:p>
          <a:p>
            <a:pPr marL="0" indent="0">
              <a:buNone/>
            </a:pPr>
            <a:r>
              <a:rPr lang="en-US" altLang="zh-CN" sz="2400" b="1" dirty="0"/>
              <a:t>    3.</a:t>
            </a:r>
            <a:r>
              <a:rPr lang="zh-CN" altLang="en-US" sz="2400" b="1" dirty="0"/>
              <a:t>正常值：动脉血   </a:t>
            </a:r>
            <a:r>
              <a:rPr lang="en-US" altLang="zh-CN" sz="2400" b="1" dirty="0"/>
              <a:t>7.35-7.45      </a:t>
            </a:r>
            <a:r>
              <a:rPr lang="zh-CN" altLang="en-US" sz="2400" b="1" dirty="0"/>
              <a:t>平均值  </a:t>
            </a:r>
            <a:r>
              <a:rPr lang="en-US" altLang="zh-CN" sz="2400" b="1" dirty="0">
                <a:solidFill>
                  <a:srgbClr val="FFC000"/>
                </a:solidFill>
              </a:rPr>
              <a:t>7.40</a:t>
            </a:r>
          </a:p>
          <a:p>
            <a:pPr marL="0" indent="0">
              <a:buNone/>
            </a:pPr>
            <a:r>
              <a:rPr lang="en-US" altLang="zh-CN" sz="2400" b="1" dirty="0"/>
              <a:t>                  </a:t>
            </a:r>
            <a:r>
              <a:rPr lang="zh-CN" altLang="en-US" sz="2400" b="1" dirty="0"/>
              <a:t>静脉血较动脉血低</a:t>
            </a:r>
            <a:r>
              <a:rPr lang="en-US" altLang="zh-CN" sz="2400" b="1" dirty="0"/>
              <a:t>0.03-0.05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FF00"/>
                </a:solidFill>
              </a:rPr>
              <a:t>PaCO</a:t>
            </a:r>
            <a:r>
              <a:rPr lang="en-US" altLang="zh-CN" sz="2400" b="1" baseline="-25000" dirty="0">
                <a:solidFill>
                  <a:srgbClr val="FFFF00"/>
                </a:solidFill>
              </a:rPr>
              <a:t>2</a:t>
            </a:r>
            <a:r>
              <a:rPr lang="zh-CN" altLang="en-US" sz="2400" b="1" baseline="-25000" dirty="0">
                <a:solidFill>
                  <a:srgbClr val="FFFF00"/>
                </a:solidFill>
              </a:rPr>
              <a:t>：</a:t>
            </a:r>
            <a:endParaRPr lang="en-US" altLang="zh-CN" sz="2400" b="1" baseline="-25000" dirty="0">
              <a:solidFill>
                <a:srgbClr val="FFFF00"/>
              </a:solidFill>
            </a:endParaRPr>
          </a:p>
          <a:p>
            <a:pPr eaLnBrk="1" hangingPunct="1"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1.</a:t>
            </a:r>
            <a:r>
              <a:rPr lang="zh-CN" altLang="en-US" sz="2400" b="1" dirty="0">
                <a:latin typeface="宋体" panose="02010600030101010101" pitchFamily="2" charset="-122"/>
              </a:rPr>
              <a:t>是血浆中物理溶解的</a:t>
            </a:r>
            <a:r>
              <a:rPr lang="en-US" altLang="zh-CN" sz="2400" b="1" dirty="0">
                <a:latin typeface="宋体" panose="02010600030101010101" pitchFamily="2" charset="-122"/>
              </a:rPr>
              <a:t>CO</a:t>
            </a:r>
            <a:r>
              <a:rPr lang="en-US" altLang="zh-CN" sz="2400" b="1" baseline="-25000" dirty="0">
                <a:latin typeface="宋体" panose="02010600030101010101" pitchFamily="2" charset="-122"/>
              </a:rPr>
              <a:t>2</a:t>
            </a:r>
            <a:r>
              <a:rPr lang="zh-CN" altLang="en-US" sz="2400" b="1" dirty="0">
                <a:latin typeface="宋体" panose="02010600030101010101" pitchFamily="2" charset="-122"/>
              </a:rPr>
              <a:t>产生的压力</a:t>
            </a:r>
          </a:p>
          <a:p>
            <a:pPr eaLnBrk="1" hangingPunct="1"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2.</a:t>
            </a:r>
            <a:r>
              <a:rPr lang="zh-CN" altLang="en-US" sz="2400" b="1" dirty="0">
                <a:latin typeface="宋体" panose="02010600030101010101" pitchFamily="2" charset="-122"/>
              </a:rPr>
              <a:t>正常值：动脉血  35～45</a:t>
            </a:r>
            <a:r>
              <a:rPr lang="en-US" altLang="zh-CN" sz="2400" b="1" dirty="0">
                <a:latin typeface="宋体" panose="02010600030101010101" pitchFamily="2" charset="-122"/>
              </a:rPr>
              <a:t>mmHg</a:t>
            </a:r>
            <a:r>
              <a:rPr lang="zh-CN" altLang="en-US" sz="2400" b="1" dirty="0">
                <a:latin typeface="宋体" panose="02010600030101010101" pitchFamily="2" charset="-122"/>
              </a:rPr>
              <a:t>，平均值</a:t>
            </a:r>
            <a:r>
              <a:rPr lang="en-US" altLang="zh-CN" sz="2400" b="1" dirty="0">
                <a:latin typeface="宋体" panose="02010600030101010101" pitchFamily="2" charset="-122"/>
              </a:rPr>
              <a:t>40mmHg</a:t>
            </a:r>
          </a:p>
          <a:p>
            <a:pPr eaLnBrk="1" hangingPunct="1">
              <a:buClr>
                <a:srgbClr val="CC0000"/>
              </a:buClr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        </a:t>
            </a:r>
            <a:r>
              <a:rPr lang="zh-CN" altLang="en-US" sz="2400" b="1" dirty="0">
                <a:latin typeface="宋体" panose="02010600030101010101" pitchFamily="2" charset="-122"/>
              </a:rPr>
              <a:t>静脉血较动脉血高</a:t>
            </a:r>
            <a:r>
              <a:rPr lang="en-US" altLang="zh-CN" sz="2400" b="1" dirty="0">
                <a:latin typeface="宋体" panose="02010600030101010101" pitchFamily="2" charset="-122"/>
              </a:rPr>
              <a:t>5-7mmHg</a:t>
            </a: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zh-CN" sz="2400" b="1" dirty="0">
                <a:latin typeface="宋体" panose="02010600030101010101" pitchFamily="2" charset="-122"/>
              </a:rPr>
              <a:t>  3.</a:t>
            </a:r>
            <a:r>
              <a:rPr lang="zh-CN" altLang="en-US" sz="2400" b="1" dirty="0">
                <a:latin typeface="宋体" panose="02010600030101010101" pitchFamily="2" charset="-122"/>
              </a:rPr>
              <a:t>是酸碱平衡</a:t>
            </a:r>
            <a:r>
              <a:rPr lang="zh-CN" altLang="en-US" sz="2400" b="1" dirty="0">
                <a:solidFill>
                  <a:srgbClr val="FFFF00"/>
                </a:solidFill>
                <a:latin typeface="宋体" panose="02010600030101010101" pitchFamily="2" charset="-122"/>
              </a:rPr>
              <a:t>呼吸因素的唯一指标。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7364AE3E-BEC8-44C5-A7CC-3239BAD45F42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FF00"/>
                </a:solidFill>
              </a:rPr>
              <a:t>PO2</a:t>
            </a:r>
            <a:r>
              <a:rPr lang="zh-CN" altLang="en-US" sz="2400" b="1" dirty="0">
                <a:solidFill>
                  <a:srgbClr val="FFFF00"/>
                </a:solidFill>
              </a:rPr>
              <a:t>：</a:t>
            </a:r>
            <a:endParaRPr lang="en-US" altLang="zh-CN" sz="2400" b="1" dirty="0">
              <a:solidFill>
                <a:srgbClr val="FFFF00"/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是血浆中物理溶解的氧分子所产生的压力。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正常值：动脉血</a:t>
            </a:r>
            <a:r>
              <a:rPr lang="en-US" altLang="zh-CN" sz="2400" b="1" dirty="0"/>
              <a:t>  80</a:t>
            </a:r>
            <a:r>
              <a:rPr lang="zh-CN" altLang="en-US" sz="2400" b="1" dirty="0"/>
              <a:t>～</a:t>
            </a:r>
            <a:r>
              <a:rPr lang="en-US" altLang="zh-CN" sz="2400" b="1" dirty="0"/>
              <a:t>100mmHg</a:t>
            </a:r>
            <a:r>
              <a:rPr lang="zh-CN" altLang="en-US" sz="2400" b="1" dirty="0"/>
              <a:t>，静脉血</a:t>
            </a:r>
            <a:r>
              <a:rPr lang="en-US" altLang="zh-CN" sz="2400" b="1" dirty="0"/>
              <a:t>40mmHg </a:t>
            </a:r>
            <a:endParaRPr lang="zh-CN" altLang="en-US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3.</a:t>
            </a:r>
            <a:r>
              <a:rPr lang="zh-CN" altLang="en-US" sz="2400" b="1" dirty="0"/>
              <a:t>动脉血</a:t>
            </a:r>
            <a:r>
              <a:rPr lang="en-US" altLang="zh-CN" sz="2400" b="1" dirty="0"/>
              <a:t>PO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正常值随年龄增加而下降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   </a:t>
            </a:r>
            <a:r>
              <a:rPr lang="zh-CN" altLang="en-US" sz="2400" b="1" dirty="0"/>
              <a:t>预计</a:t>
            </a:r>
            <a:r>
              <a:rPr lang="en-US" altLang="zh-CN" sz="2400" b="1" dirty="0"/>
              <a:t>PO</a:t>
            </a:r>
            <a:r>
              <a:rPr lang="en-US" altLang="zh-CN" sz="2400" b="1" baseline="-25000" dirty="0"/>
              <a:t>2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mmHg</a:t>
            </a:r>
            <a:r>
              <a:rPr lang="zh-CN" altLang="en-US" sz="2400" b="1" dirty="0"/>
              <a:t>）</a:t>
            </a:r>
            <a:r>
              <a:rPr lang="en-US" altLang="zh-CN" sz="2400" b="1" dirty="0"/>
              <a:t>=102-0.33</a:t>
            </a:r>
            <a:r>
              <a:rPr lang="zh-CN" altLang="en-US" sz="2400" b="1" dirty="0"/>
              <a:t>×年龄</a:t>
            </a:r>
            <a:r>
              <a:rPr lang="en-US" altLang="zh-CN" sz="2400" b="1" dirty="0"/>
              <a:t>±10</a:t>
            </a:r>
            <a:endParaRPr lang="zh-CN" altLang="en-US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4.</a:t>
            </a:r>
            <a:r>
              <a:rPr lang="zh-CN" altLang="en-US" sz="2400" b="1" dirty="0"/>
              <a:t> 判断呼吸功能时，一定要用</a:t>
            </a:r>
            <a:r>
              <a:rPr lang="en-US" altLang="zh-CN" sz="2400" b="1" dirty="0"/>
              <a:t>P</a:t>
            </a:r>
            <a:r>
              <a:rPr lang="en-US" altLang="zh-CN" sz="2400" b="1" baseline="-25000" dirty="0"/>
              <a:t>a</a:t>
            </a:r>
            <a:r>
              <a:rPr lang="en-US" altLang="zh-CN" sz="2400" b="1" dirty="0"/>
              <a:t>O2</a:t>
            </a:r>
            <a:r>
              <a:rPr lang="zh-CN" altLang="en-US" sz="2400" b="1" dirty="0"/>
              <a:t>而不能用</a:t>
            </a:r>
            <a:r>
              <a:rPr lang="en-US" altLang="zh-CN" sz="2400" b="1" dirty="0"/>
              <a:t>P</a:t>
            </a:r>
            <a:r>
              <a:rPr lang="en-US" altLang="zh-CN" sz="2400" b="1" baseline="-25000" dirty="0"/>
              <a:t>v</a:t>
            </a:r>
            <a:r>
              <a:rPr lang="en-US" altLang="zh-CN" sz="2400" b="1" dirty="0"/>
              <a:t>O2</a:t>
            </a:r>
            <a:r>
              <a:rPr lang="zh-CN" altLang="en-US" sz="2400" b="1" dirty="0"/>
              <a:t>替代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C93C975-1768-41AC-A3D1-730544DBD7F5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1654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血氧饱和度（</a:t>
            </a:r>
            <a:r>
              <a:rPr lang="en-US" altLang="zh-CN" sz="2400" b="1" dirty="0"/>
              <a:t>SO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是指血红蛋白与氧结合的程度，即氧合血红蛋白占总血红蛋白的百分比。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SO</a:t>
            </a:r>
            <a:r>
              <a:rPr lang="en-US" altLang="zh-CN" sz="1600" b="1" dirty="0"/>
              <a:t>2</a:t>
            </a:r>
            <a:r>
              <a:rPr lang="en-US" altLang="zh-CN" sz="2400" b="1" dirty="0"/>
              <a:t>=</a:t>
            </a:r>
            <a:r>
              <a:rPr lang="zh-CN" altLang="en-US" sz="2400" b="1" dirty="0"/>
              <a:t>（氧合血红蛋白</a:t>
            </a:r>
            <a:r>
              <a:rPr lang="en-US" altLang="zh-CN" sz="2400" b="1" dirty="0"/>
              <a:t>/</a:t>
            </a:r>
            <a:r>
              <a:rPr lang="zh-CN" altLang="en-US" sz="2400" b="1" dirty="0"/>
              <a:t>全部血红蛋白）×</a:t>
            </a:r>
            <a:r>
              <a:rPr lang="en-US" altLang="zh-CN" sz="2400" b="1" dirty="0"/>
              <a:t>100%</a:t>
            </a:r>
            <a:endParaRPr lang="zh-CN" altLang="en-US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正常值：动脉血 </a:t>
            </a:r>
            <a:r>
              <a:rPr lang="en-US" altLang="zh-CN" sz="2400" b="1" dirty="0"/>
              <a:t>95-99%</a:t>
            </a:r>
            <a:r>
              <a:rPr lang="zh-CN" altLang="en-US" sz="2400" b="1" dirty="0"/>
              <a:t>，静脉血</a:t>
            </a:r>
            <a:r>
              <a:rPr lang="en-US" altLang="zh-CN" sz="2400" b="1" dirty="0"/>
              <a:t>75%</a:t>
            </a:r>
            <a:r>
              <a:rPr lang="zh-CN" altLang="en-US" sz="2400" b="1" dirty="0"/>
              <a:t>左右。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3.SaO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与</a:t>
            </a:r>
            <a:r>
              <a:rPr lang="en-US" altLang="zh-CN" sz="2400" b="1" dirty="0"/>
              <a:t>PaO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的关系即是氧离解曲线。 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b="1" dirty="0"/>
          </a:p>
          <a:p>
            <a:pPr>
              <a:lnSpc>
                <a:spcPct val="90000"/>
              </a:lnSpc>
              <a:buNone/>
            </a:pPr>
            <a:r>
              <a:rPr lang="en-US" altLang="zh-CN" sz="2400" b="1" dirty="0"/>
              <a:t>                    P50:</a:t>
            </a:r>
            <a:r>
              <a:rPr lang="zh-CN" altLang="en-US" sz="2400" b="1" dirty="0"/>
              <a:t>即</a:t>
            </a:r>
            <a:r>
              <a:rPr lang="en-US" altLang="zh-CN" sz="2400" b="1" dirty="0"/>
              <a:t>SO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为</a:t>
            </a:r>
            <a:r>
              <a:rPr lang="en-US" altLang="zh-CN" sz="2400" b="1" dirty="0"/>
              <a:t>50%</a:t>
            </a:r>
            <a:r>
              <a:rPr lang="zh-CN" altLang="en-US" sz="2400" b="1" dirty="0"/>
              <a:t>时的氧分压</a:t>
            </a:r>
            <a:endParaRPr lang="en-US" altLang="zh-CN" sz="2400" b="1" dirty="0"/>
          </a:p>
          <a:p>
            <a:pPr>
              <a:lnSpc>
                <a:spcPct val="90000"/>
              </a:lnSpc>
              <a:buNone/>
            </a:pPr>
            <a:r>
              <a:rPr lang="en-US" altLang="zh-CN" sz="2400" b="1" dirty="0"/>
              <a:t>                    </a:t>
            </a:r>
            <a:r>
              <a:rPr lang="zh-CN" altLang="en-US" sz="2400" b="1" dirty="0"/>
              <a:t>左移时减小，右移时增大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47A436E-8675-4FC6-8EA6-C16394B4C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1368" y="3667433"/>
            <a:ext cx="3260485" cy="2897132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A874EA10-99E1-4DD0-BAED-EB1E7EA2A1E0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5745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总二氧化碳（</a:t>
            </a:r>
            <a:r>
              <a:rPr lang="en-US" altLang="zh-CN" sz="2400" b="1" dirty="0"/>
              <a:t>T-CO</a:t>
            </a:r>
            <a:r>
              <a:rPr lang="en-US" altLang="zh-CN" sz="2400" b="1" baseline="-25000" dirty="0"/>
              <a:t>2</a:t>
            </a:r>
            <a:r>
              <a:rPr lang="zh-CN" altLang="en-US" sz="2400" b="1" dirty="0"/>
              <a:t>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指存在于血浆的一切形式的</a:t>
            </a:r>
            <a:r>
              <a:rPr lang="en-US" altLang="zh-CN" sz="2400" b="1" dirty="0"/>
              <a:t>CO</a:t>
            </a:r>
            <a:r>
              <a:rPr lang="en-US" altLang="zh-CN" sz="2400" b="1" baseline="-25000" dirty="0"/>
              <a:t>2</a:t>
            </a:r>
            <a:r>
              <a:rPr lang="zh-CN" altLang="en-US" sz="2400" b="1" dirty="0"/>
              <a:t>的总量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2.HCO</a:t>
            </a:r>
            <a:r>
              <a:rPr lang="en-US" altLang="zh-CN" sz="2400" b="1" baseline="-25000" dirty="0"/>
              <a:t>3</a:t>
            </a:r>
            <a:r>
              <a:rPr lang="zh-CN" altLang="en-US" sz="2400" b="1" baseline="30000" dirty="0"/>
              <a:t>－</a:t>
            </a:r>
            <a:r>
              <a:rPr lang="zh-CN" altLang="en-US" sz="2400" b="1" dirty="0"/>
              <a:t>是血浆中</a:t>
            </a:r>
            <a:r>
              <a:rPr lang="en-US" altLang="zh-CN" sz="2400" b="1" dirty="0"/>
              <a:t>CO</a:t>
            </a:r>
            <a:r>
              <a:rPr lang="en-US" altLang="zh-CN" sz="2400" b="1" baseline="-25000" dirty="0"/>
              <a:t>2</a:t>
            </a:r>
            <a:r>
              <a:rPr lang="zh-CN" altLang="en-US" sz="2400" b="1" dirty="0"/>
              <a:t>运输的主要形式，占</a:t>
            </a:r>
            <a:r>
              <a:rPr lang="en-US" altLang="zh-CN" sz="2400" b="1" dirty="0"/>
              <a:t>95</a:t>
            </a:r>
            <a:r>
              <a:rPr lang="zh-CN" altLang="en-US" sz="2400" b="1" dirty="0"/>
              <a:t>％，其次为物理溶解的</a:t>
            </a:r>
            <a:r>
              <a:rPr lang="en-US" altLang="zh-CN" sz="2400" b="1" dirty="0"/>
              <a:t>CO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3.</a:t>
            </a:r>
            <a:r>
              <a:rPr lang="zh-CN" altLang="en-US" sz="2400" b="1" dirty="0"/>
              <a:t>是反映酸碱失衡代谢因素的指标。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4.</a:t>
            </a:r>
            <a:r>
              <a:rPr lang="zh-CN" altLang="en-US" sz="2400" b="1" dirty="0"/>
              <a:t>正常值：</a:t>
            </a:r>
            <a:r>
              <a:rPr lang="en-US" altLang="zh-CN" sz="2400" b="1" dirty="0"/>
              <a:t>25.2mmol/L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二氧化碳结合力（</a:t>
            </a:r>
            <a:r>
              <a:rPr lang="en-US" altLang="zh-CN" sz="2400" b="1" dirty="0"/>
              <a:t>CO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-CP</a:t>
            </a:r>
            <a:r>
              <a:rPr lang="zh-CN" altLang="en-US" sz="2400" b="1" dirty="0"/>
              <a:t>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血浆中呈化合状态的二氧化碳量。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是反映酸碱失衡代谢因素的指标。</a:t>
            </a:r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4340E766-8639-4536-8487-B7F0D6055F5E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5739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C000"/>
                </a:solidFill>
              </a:rPr>
              <a:t>HCO</a:t>
            </a:r>
            <a:r>
              <a:rPr lang="en-US" altLang="zh-CN" sz="2400" b="1" baseline="-25000" dirty="0">
                <a:solidFill>
                  <a:srgbClr val="FFC000"/>
                </a:solidFill>
              </a:rPr>
              <a:t>3</a:t>
            </a:r>
            <a:r>
              <a:rPr lang="en-US" altLang="zh-CN" sz="2400" b="1" baseline="30000" dirty="0">
                <a:solidFill>
                  <a:srgbClr val="FFC000"/>
                </a:solidFill>
              </a:rPr>
              <a:t>-</a:t>
            </a:r>
            <a:r>
              <a:rPr lang="zh-CN" altLang="en-US" sz="2400" b="1" dirty="0">
                <a:solidFill>
                  <a:srgbClr val="FFC000"/>
                </a:solidFill>
              </a:rPr>
              <a:t>：</a:t>
            </a:r>
          </a:p>
          <a:p>
            <a:pPr marL="628650" indent="-628650"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是指隔绝空气的血液标本在实验条件下所测得的血浆</a:t>
            </a:r>
            <a:r>
              <a:rPr lang="en-US" altLang="zh-CN" sz="2400" b="1" dirty="0"/>
              <a:t>HCO</a:t>
            </a:r>
            <a:r>
              <a:rPr lang="en-US" altLang="zh-CN" sz="2400" b="1" baseline="-25000" dirty="0"/>
              <a:t>3</a:t>
            </a:r>
            <a:r>
              <a:rPr lang="en-US" altLang="zh-CN" sz="2400" b="1" baseline="30000" dirty="0"/>
              <a:t>-</a:t>
            </a:r>
            <a:r>
              <a:rPr lang="zh-CN" altLang="en-US" sz="2400" b="1" dirty="0"/>
              <a:t>值，即</a:t>
            </a:r>
            <a:r>
              <a:rPr lang="en-US" altLang="zh-CN" sz="2400" b="1" dirty="0"/>
              <a:t>AB</a:t>
            </a:r>
            <a:r>
              <a:rPr lang="zh-CN" altLang="en-US" sz="2400" b="1" dirty="0"/>
              <a:t>。</a:t>
            </a:r>
          </a:p>
          <a:p>
            <a:pPr marL="628650" indent="-628650">
              <a:buFont typeface="Wingdings" panose="05000000000000000000" pitchFamily="2" charset="2"/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正常值：</a:t>
            </a:r>
            <a:r>
              <a:rPr lang="en-US" altLang="zh-CN" sz="2400" b="1" dirty="0"/>
              <a:t>22-27mmol/L</a:t>
            </a:r>
            <a:r>
              <a:rPr lang="zh-CN" altLang="en-US" sz="2400" b="1" dirty="0"/>
              <a:t>，平均值</a:t>
            </a:r>
            <a:r>
              <a:rPr lang="en-US" altLang="zh-CN" sz="2400" b="1" dirty="0"/>
              <a:t>24mmol/L</a:t>
            </a:r>
            <a:r>
              <a:rPr lang="zh-CN" altLang="en-US" sz="2400" b="1" dirty="0"/>
              <a:t>。</a:t>
            </a:r>
          </a:p>
          <a:p>
            <a:pPr marL="628650" indent="-628650">
              <a:buFont typeface="Wingdings" panose="05000000000000000000" pitchFamily="2" charset="2"/>
              <a:buNone/>
            </a:pPr>
            <a:r>
              <a:rPr lang="en-US" altLang="zh-CN" sz="2400" b="1" dirty="0"/>
              <a:t>    3.</a:t>
            </a:r>
            <a:r>
              <a:rPr lang="zh-CN" altLang="en-US" sz="2400" b="1" dirty="0"/>
              <a:t>是反映酸碱失衡代谢因素的指标。</a:t>
            </a:r>
          </a:p>
          <a:p>
            <a:pPr marL="628650" indent="-628650">
              <a:buFont typeface="Wingdings" panose="05000000000000000000" pitchFamily="2" charset="2"/>
              <a:buNone/>
            </a:pPr>
            <a:r>
              <a:rPr lang="en-US" altLang="zh-CN" sz="2400" b="1" dirty="0"/>
              <a:t>    4.</a:t>
            </a:r>
            <a:r>
              <a:rPr lang="zh-CN" altLang="en-US" sz="2400" b="1" dirty="0"/>
              <a:t>动静脉血</a:t>
            </a:r>
            <a:r>
              <a:rPr lang="en-US" altLang="zh-CN" sz="2400" b="1" dirty="0"/>
              <a:t>HCO</a:t>
            </a:r>
            <a:r>
              <a:rPr lang="en-US" altLang="zh-CN" sz="2400" b="1" baseline="-25000" dirty="0"/>
              <a:t>3</a:t>
            </a:r>
            <a:r>
              <a:rPr lang="en-US" altLang="zh-CN" sz="2400" b="1" baseline="30000" dirty="0"/>
              <a:t>-</a:t>
            </a:r>
            <a:r>
              <a:rPr lang="zh-CN" altLang="en-US" sz="2400" b="1" dirty="0"/>
              <a:t>大致相等。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标准碳酸氢盐（</a:t>
            </a:r>
            <a:r>
              <a:rPr lang="en-US" altLang="zh-CN" sz="2400" b="1" dirty="0"/>
              <a:t>SB</a:t>
            </a:r>
            <a:r>
              <a:rPr lang="zh-CN" altLang="en-US" sz="2400" b="1" dirty="0"/>
              <a:t>）：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在标准条件下测得的</a:t>
            </a:r>
            <a:r>
              <a:rPr lang="en-US" altLang="zh-CN" sz="2400" b="1" dirty="0"/>
              <a:t>HCO</a:t>
            </a:r>
            <a:r>
              <a:rPr lang="en-US" altLang="zh-CN" sz="2400" b="1" baseline="-25000" dirty="0"/>
              <a:t>3</a:t>
            </a:r>
            <a:r>
              <a:rPr lang="en-US" altLang="zh-CN" sz="2400" b="1" baseline="30000" dirty="0"/>
              <a:t>-</a:t>
            </a:r>
            <a:r>
              <a:rPr lang="zh-CN" altLang="en-US" sz="2400" b="1" dirty="0"/>
              <a:t>值。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标准条件：</a:t>
            </a:r>
            <a:r>
              <a:rPr lang="en-US" altLang="zh-CN" sz="2400" b="1" dirty="0"/>
              <a:t>PCO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 40mmHg</a:t>
            </a:r>
            <a:r>
              <a:rPr lang="zh-CN" altLang="en-US" sz="2400" b="1" dirty="0"/>
              <a:t>、血红蛋白完全饱和、温度</a:t>
            </a:r>
            <a:r>
              <a:rPr lang="en-US" altLang="zh-CN" sz="2400" b="1" dirty="0"/>
              <a:t>37</a:t>
            </a:r>
            <a:r>
              <a:rPr lang="zh-CN" altLang="en-US" sz="2400" b="1" dirty="0"/>
              <a:t>℃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3.</a:t>
            </a:r>
            <a:r>
              <a:rPr lang="zh-CN" altLang="en-US" sz="2400" b="1" dirty="0"/>
              <a:t>是反映酸碱失衡代谢因素的指标。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4.</a:t>
            </a:r>
            <a:r>
              <a:rPr lang="zh-CN" altLang="en-US" sz="2400" b="1" dirty="0"/>
              <a:t>正常值：</a:t>
            </a:r>
            <a:r>
              <a:rPr lang="en-US" altLang="zh-CN" sz="2400" b="1" dirty="0"/>
              <a:t>22-27mmol/L</a:t>
            </a:r>
            <a:r>
              <a:rPr lang="zh-CN" altLang="en-US" sz="2400" b="1" dirty="0"/>
              <a:t>，平均值</a:t>
            </a:r>
            <a:r>
              <a:rPr lang="en-US" altLang="zh-CN" sz="2400" b="1" dirty="0"/>
              <a:t>24mmol/L</a:t>
            </a:r>
            <a:r>
              <a:rPr lang="zh-CN" altLang="en-US" sz="2400" b="1" dirty="0"/>
              <a:t>。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400" b="1" dirty="0"/>
          </a:p>
          <a:p>
            <a:endParaRPr lang="zh-CN" altLang="en-US" sz="2400" dirty="0"/>
          </a:p>
          <a:p>
            <a:pPr>
              <a:buFont typeface="Wingdings" panose="05000000000000000000" pitchFamily="2" charset="2"/>
              <a:buNone/>
            </a:pP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endParaRPr lang="zh-CN" altLang="en-US" sz="2400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08CD10C5-2091-4943-BCB4-23DD79B759FA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621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99CBF0A-C252-4216-AB9C-8204E1C1B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1100" y="1085520"/>
            <a:ext cx="9404723" cy="1400530"/>
          </a:xfrm>
        </p:spPr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空气中的气体组成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6F9F0402-2FEB-4210-9A3F-D4386E91CFC4}"/>
              </a:ext>
            </a:extLst>
          </p:cNvPr>
          <p:cNvGrpSpPr/>
          <p:nvPr/>
        </p:nvGrpSpPr>
        <p:grpSpPr>
          <a:xfrm>
            <a:off x="7620480" y="1323054"/>
            <a:ext cx="838200" cy="5317597"/>
            <a:chOff x="3544110" y="1275784"/>
            <a:chExt cx="838200" cy="5317597"/>
          </a:xfrm>
        </p:grpSpPr>
        <p:sp>
          <p:nvSpPr>
            <p:cNvPr id="6" name="圆角矩形 14">
              <a:extLst>
                <a:ext uri="{FF2B5EF4-FFF2-40B4-BE49-F238E27FC236}">
                  <a16:creationId xmlns:a16="http://schemas.microsoft.com/office/drawing/2014/main" id="{EF34F4DE-31FC-463D-A7FE-BF19178C9975}"/>
                </a:ext>
              </a:extLst>
            </p:cNvPr>
            <p:cNvSpPr/>
            <p:nvPr/>
          </p:nvSpPr>
          <p:spPr>
            <a:xfrm>
              <a:off x="3544110" y="1275784"/>
              <a:ext cx="838200" cy="1447800"/>
            </a:xfrm>
            <a:prstGeom prst="roundRect">
              <a:avLst/>
            </a:prstGeom>
            <a:solidFill>
              <a:srgbClr val="CA3B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dirty="0"/>
            </a:p>
            <a:p>
              <a:pPr algn="ctr">
                <a:defRPr/>
              </a:pPr>
              <a:r>
                <a:rPr lang="en-US" altLang="zh-CN" dirty="0"/>
                <a:t>21%O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7" name="圆角矩形 12">
              <a:extLst>
                <a:ext uri="{FF2B5EF4-FFF2-40B4-BE49-F238E27FC236}">
                  <a16:creationId xmlns:a16="http://schemas.microsoft.com/office/drawing/2014/main" id="{2EB05576-B239-4A0E-B2A0-C4A96D377E5C}"/>
                </a:ext>
              </a:extLst>
            </p:cNvPr>
            <p:cNvSpPr/>
            <p:nvPr/>
          </p:nvSpPr>
          <p:spPr>
            <a:xfrm>
              <a:off x="3544110" y="2707181"/>
              <a:ext cx="838200" cy="3886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N</a:t>
              </a:r>
              <a:r>
                <a:rPr lang="en-US" altLang="zh-CN" baseline="-25000" dirty="0"/>
                <a:t>2</a:t>
              </a:r>
            </a:p>
            <a:p>
              <a:pPr algn="ctr">
                <a:defRPr/>
              </a:pPr>
              <a:r>
                <a:rPr lang="en-US" altLang="zh-CN" sz="2800" baseline="-25000" dirty="0"/>
                <a:t>78%</a:t>
              </a:r>
              <a:endParaRPr lang="zh-CN" altLang="en-US" sz="2800" baseline="-25000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10911AD9-A985-4107-BAF5-99851D3A5043}"/>
              </a:ext>
            </a:extLst>
          </p:cNvPr>
          <p:cNvGrpSpPr/>
          <p:nvPr/>
        </p:nvGrpSpPr>
        <p:grpSpPr>
          <a:xfrm>
            <a:off x="3644829" y="3208951"/>
            <a:ext cx="838200" cy="3447224"/>
            <a:chOff x="7320063" y="3193427"/>
            <a:chExt cx="838200" cy="3447224"/>
          </a:xfrm>
        </p:grpSpPr>
        <p:sp>
          <p:nvSpPr>
            <p:cNvPr id="9" name="圆角矩形 20">
              <a:extLst>
                <a:ext uri="{FF2B5EF4-FFF2-40B4-BE49-F238E27FC236}">
                  <a16:creationId xmlns:a16="http://schemas.microsoft.com/office/drawing/2014/main" id="{9D231987-E43D-4938-8687-1E78385A0DDC}"/>
                </a:ext>
              </a:extLst>
            </p:cNvPr>
            <p:cNvSpPr/>
            <p:nvPr/>
          </p:nvSpPr>
          <p:spPr>
            <a:xfrm>
              <a:off x="7320063" y="3440251"/>
              <a:ext cx="838200" cy="838200"/>
            </a:xfrm>
            <a:prstGeom prst="roundRect">
              <a:avLst/>
            </a:prstGeom>
            <a:solidFill>
              <a:srgbClr val="CA3B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dirty="0"/>
            </a:p>
            <a:p>
              <a:pPr algn="ctr">
                <a:defRPr/>
              </a:pPr>
              <a:r>
                <a:rPr lang="en-US" altLang="zh-CN" dirty="0"/>
                <a:t>21%O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10" name="圆角矩形 13">
              <a:extLst>
                <a:ext uri="{FF2B5EF4-FFF2-40B4-BE49-F238E27FC236}">
                  <a16:creationId xmlns:a16="http://schemas.microsoft.com/office/drawing/2014/main" id="{404AEA4F-4767-4BB0-A5A2-2FB7C9F34185}"/>
                </a:ext>
              </a:extLst>
            </p:cNvPr>
            <p:cNvSpPr/>
            <p:nvPr/>
          </p:nvSpPr>
          <p:spPr>
            <a:xfrm>
              <a:off x="7320063" y="4278451"/>
              <a:ext cx="838200" cy="23622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N</a:t>
              </a:r>
              <a:r>
                <a:rPr lang="en-US" altLang="zh-CN" baseline="-25000" dirty="0"/>
                <a:t>2</a:t>
              </a:r>
            </a:p>
            <a:p>
              <a:pPr algn="ctr">
                <a:defRPr/>
              </a:pPr>
              <a:r>
                <a:rPr lang="en-US" altLang="zh-CN" sz="2800" baseline="-25000" dirty="0"/>
                <a:t>78%</a:t>
              </a:r>
              <a:endParaRPr lang="zh-CN" altLang="en-US" sz="2800" baseline="-25000" dirty="0"/>
            </a:p>
          </p:txBody>
        </p:sp>
        <p:sp>
          <p:nvSpPr>
            <p:cNvPr id="11" name="圆角矩形 21">
              <a:extLst>
                <a:ext uri="{FF2B5EF4-FFF2-40B4-BE49-F238E27FC236}">
                  <a16:creationId xmlns:a16="http://schemas.microsoft.com/office/drawing/2014/main" id="{C7A6C811-6D62-470F-9174-81A3BA989014}"/>
                </a:ext>
              </a:extLst>
            </p:cNvPr>
            <p:cNvSpPr/>
            <p:nvPr/>
          </p:nvSpPr>
          <p:spPr>
            <a:xfrm>
              <a:off x="7320063" y="3193427"/>
              <a:ext cx="838200" cy="220049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CO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</p:grpSp>
      <p:sp>
        <p:nvSpPr>
          <p:cNvPr id="14" name="流程图: 过程 13">
            <a:extLst>
              <a:ext uri="{FF2B5EF4-FFF2-40B4-BE49-F238E27FC236}">
                <a16:creationId xmlns:a16="http://schemas.microsoft.com/office/drawing/2014/main" id="{6C1CFACB-C5DF-452D-8F84-7D2F44654ABF}"/>
              </a:ext>
            </a:extLst>
          </p:cNvPr>
          <p:cNvSpPr/>
          <p:nvPr/>
        </p:nvSpPr>
        <p:spPr>
          <a:xfrm>
            <a:off x="505460" y="2392218"/>
            <a:ext cx="2918624" cy="60960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高原气压：</a:t>
            </a:r>
            <a:r>
              <a:rPr lang="en-US" altLang="zh-CN" dirty="0"/>
              <a:t>56.04KPa</a:t>
            </a:r>
          </a:p>
          <a:p>
            <a:pPr algn="ctr">
              <a:defRPr/>
            </a:pPr>
            <a:r>
              <a:rPr lang="en-US" altLang="zh-CN" dirty="0"/>
              <a:t>(421mmHg)</a:t>
            </a:r>
            <a:endParaRPr lang="zh-CN" altLang="en-US" dirty="0"/>
          </a:p>
        </p:txBody>
      </p: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C000D9F5-C3B5-4A14-892E-024E6DD4329B}"/>
              </a:ext>
            </a:extLst>
          </p:cNvPr>
          <p:cNvSpPr/>
          <p:nvPr/>
        </p:nvSpPr>
        <p:spPr>
          <a:xfrm>
            <a:off x="8679424" y="1742154"/>
            <a:ext cx="3352799" cy="609600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平原气压：</a:t>
            </a:r>
            <a:r>
              <a:rPr lang="en-US" altLang="zh-CN" dirty="0"/>
              <a:t>101.3KPa</a:t>
            </a:r>
          </a:p>
          <a:p>
            <a:pPr algn="ctr">
              <a:defRPr/>
            </a:pPr>
            <a:r>
              <a:rPr lang="en-US" altLang="zh-CN" dirty="0"/>
              <a:t>760mmHg</a:t>
            </a:r>
            <a:endParaRPr lang="zh-CN" altLang="en-US" dirty="0"/>
          </a:p>
        </p:txBody>
      </p:sp>
      <p:pic>
        <p:nvPicPr>
          <p:cNvPr id="16" name="Picture 15" descr="http://youimg1.c-ctrip.com/target/1001090000003my136A30.jpg">
            <a:extLst>
              <a:ext uri="{FF2B5EF4-FFF2-40B4-BE49-F238E27FC236}">
                <a16:creationId xmlns:a16="http://schemas.microsoft.com/office/drawing/2014/main" id="{BDA0A730-F095-4AE9-ACEA-D11F94DD7A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425" y="2449651"/>
            <a:ext cx="3352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F42E29F-8BAF-45F5-84A1-B978035C4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460" y="3165987"/>
            <a:ext cx="2918624" cy="3490188"/>
          </a:xfrm>
          <a:prstGeom prst="rect">
            <a:avLst/>
          </a:prstGeom>
        </p:spPr>
      </p:pic>
      <p:sp>
        <p:nvSpPr>
          <p:cNvPr id="19" name="椭圆形标注 23">
            <a:extLst>
              <a:ext uri="{FF2B5EF4-FFF2-40B4-BE49-F238E27FC236}">
                <a16:creationId xmlns:a16="http://schemas.microsoft.com/office/drawing/2014/main" id="{0E8587F5-BE3E-482E-B523-AD0DC6DCBEB0}"/>
              </a:ext>
            </a:extLst>
          </p:cNvPr>
          <p:cNvSpPr/>
          <p:nvPr/>
        </p:nvSpPr>
        <p:spPr>
          <a:xfrm>
            <a:off x="5418535" y="2455002"/>
            <a:ext cx="1981200" cy="457200"/>
          </a:xfrm>
          <a:prstGeom prst="wedgeEllipseCallout">
            <a:avLst>
              <a:gd name="adj1" fmla="val 68868"/>
              <a:gd name="adj2" fmla="val -6308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2060"/>
                </a:solidFill>
              </a:rPr>
              <a:t>159mmHg</a:t>
            </a:r>
            <a:endParaRPr lang="zh-CN" altLang="en-US" dirty="0"/>
          </a:p>
        </p:txBody>
      </p:sp>
      <p:sp>
        <p:nvSpPr>
          <p:cNvPr id="20" name="圆角矩形 15">
            <a:extLst>
              <a:ext uri="{FF2B5EF4-FFF2-40B4-BE49-F238E27FC236}">
                <a16:creationId xmlns:a16="http://schemas.microsoft.com/office/drawing/2014/main" id="{2C37EE0C-F70B-4317-A917-BB5B682AE3FC}"/>
              </a:ext>
            </a:extLst>
          </p:cNvPr>
          <p:cNvSpPr/>
          <p:nvPr/>
        </p:nvSpPr>
        <p:spPr>
          <a:xfrm>
            <a:off x="7620480" y="1170654"/>
            <a:ext cx="838200" cy="152400"/>
          </a:xfrm>
          <a:prstGeom prst="roundRect">
            <a:avLst/>
          </a:prstGeom>
          <a:solidFill>
            <a:schemeClr val="tx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CO</a:t>
            </a:r>
            <a:r>
              <a:rPr lang="en-US" altLang="zh-CN" baseline="-25000" dirty="0"/>
              <a:t>2</a:t>
            </a:r>
            <a:endParaRPr lang="zh-CN" altLang="en-US" baseline="-25000" dirty="0"/>
          </a:p>
        </p:txBody>
      </p:sp>
      <p:sp>
        <p:nvSpPr>
          <p:cNvPr id="21" name="椭圆形标注 17">
            <a:extLst>
              <a:ext uri="{FF2B5EF4-FFF2-40B4-BE49-F238E27FC236}">
                <a16:creationId xmlns:a16="http://schemas.microsoft.com/office/drawing/2014/main" id="{1BD1B3B7-79EE-4756-A36B-7F632300F030}"/>
              </a:ext>
            </a:extLst>
          </p:cNvPr>
          <p:cNvSpPr/>
          <p:nvPr/>
        </p:nvSpPr>
        <p:spPr>
          <a:xfrm>
            <a:off x="5875735" y="1328585"/>
            <a:ext cx="1524000" cy="457200"/>
          </a:xfrm>
          <a:prstGeom prst="wedgeEllipseCallout">
            <a:avLst>
              <a:gd name="adj1" fmla="val 68868"/>
              <a:gd name="adj2" fmla="val -63081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2060"/>
                </a:solidFill>
              </a:rPr>
              <a:t>0.031%</a:t>
            </a:r>
            <a:endParaRPr lang="zh-CN" altLang="en-US" dirty="0"/>
          </a:p>
        </p:txBody>
      </p:sp>
      <p:sp>
        <p:nvSpPr>
          <p:cNvPr id="22" name="椭圆形标注 24">
            <a:extLst>
              <a:ext uri="{FF2B5EF4-FFF2-40B4-BE49-F238E27FC236}">
                <a16:creationId xmlns:a16="http://schemas.microsoft.com/office/drawing/2014/main" id="{F58E55EE-A449-4B42-9DF1-32FC39A68D25}"/>
              </a:ext>
            </a:extLst>
          </p:cNvPr>
          <p:cNvSpPr/>
          <p:nvPr/>
        </p:nvSpPr>
        <p:spPr>
          <a:xfrm>
            <a:off x="4881208" y="3646275"/>
            <a:ext cx="1752600" cy="457200"/>
          </a:xfrm>
          <a:prstGeom prst="wedgeEllipseCallout">
            <a:avLst>
              <a:gd name="adj1" fmla="val -76361"/>
              <a:gd name="adj2" fmla="val 36919"/>
            </a:avLst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2060"/>
                </a:solidFill>
              </a:rPr>
              <a:t>89mmHg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069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 lnSpcReduction="10000"/>
          </a:bodyPr>
          <a:lstStyle/>
          <a:p>
            <a:pPr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缓冲碱（</a:t>
            </a:r>
            <a:r>
              <a:rPr lang="en-US" altLang="zh-CN" sz="2400" b="1" dirty="0"/>
              <a:t>BB</a:t>
            </a:r>
            <a:r>
              <a:rPr lang="zh-CN" altLang="en-US" sz="2400" b="1" dirty="0"/>
              <a:t>）：</a:t>
            </a:r>
            <a:endParaRPr lang="en-US" altLang="zh-CN" sz="2400" b="1" dirty="0"/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/>
              <a:t>    1.</a:t>
            </a:r>
            <a:r>
              <a:rPr lang="zh-CN" altLang="en-US" sz="2400" b="1" dirty="0"/>
              <a:t>血液中所有缓冲阴离子的总和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/>
              <a:t>			</a:t>
            </a:r>
            <a:r>
              <a:rPr lang="en-US" altLang="zh-CN" sz="2400" b="1" dirty="0">
                <a:solidFill>
                  <a:srgbClr val="FFC000"/>
                </a:solidFill>
              </a:rPr>
              <a:t>	</a:t>
            </a:r>
            <a:r>
              <a:rPr lang="zh-CN" altLang="en-US" sz="2400" b="1" dirty="0">
                <a:solidFill>
                  <a:srgbClr val="FFC000"/>
                </a:solidFill>
              </a:rPr>
              <a:t>全血缓冲碱的组成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/>
              <a:t>		血浆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HCO</a:t>
            </a:r>
            <a:r>
              <a:rPr lang="en-US" altLang="zh-CN" sz="2400" b="1" baseline="-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				    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35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％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2400" b="1" dirty="0"/>
              <a:t>红细胞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HCO</a:t>
            </a:r>
            <a:r>
              <a:rPr lang="en-US" altLang="zh-CN" sz="2400" b="1" baseline="-300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baseline="30000" dirty="0">
                <a:latin typeface="黑体" panose="02010609060101010101" pitchFamily="49" charset="-122"/>
                <a:ea typeface="黑体" panose="02010609060101010101" pitchFamily="49" charset="-122"/>
              </a:rPr>
              <a:t>－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			    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18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％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2400" b="1" dirty="0"/>
              <a:t>氧合和还原血红蛋白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  35％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2400" b="1" dirty="0"/>
              <a:t>血浆蛋白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		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7％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</a:t>
            </a:r>
            <a:r>
              <a:rPr lang="zh-CN" altLang="en-US" sz="2400" b="1" dirty="0"/>
              <a:t>有机、无机磷酸盐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			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5％</a:t>
            </a:r>
            <a:endParaRPr lang="en-US" altLang="zh-CN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/>
              <a:t>    2.</a:t>
            </a:r>
            <a:r>
              <a:rPr lang="zh-CN" altLang="en-US" sz="2400" b="1" dirty="0"/>
              <a:t>正常值：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45～55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mmol/L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平均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50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mmol/L</a:t>
            </a:r>
            <a:r>
              <a:rPr lang="en-US" altLang="zh-CN" sz="2400" b="1" dirty="0"/>
              <a:t>)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3.</a:t>
            </a:r>
            <a:r>
              <a:rPr lang="zh-CN" altLang="en-US" sz="2400" b="1" dirty="0"/>
              <a:t>代酸，</a:t>
            </a:r>
            <a:r>
              <a:rPr lang="en-US" altLang="zh-CN" sz="2400" b="1" dirty="0"/>
              <a:t>BB↓</a:t>
            </a:r>
          </a:p>
          <a:p>
            <a:pPr>
              <a:lnSpc>
                <a:spcPct val="80000"/>
              </a:lnSpc>
              <a:buNone/>
            </a:pPr>
            <a:r>
              <a:rPr lang="zh-CN" altLang="en-US" sz="2400" b="1" dirty="0"/>
              <a:t>       代碱，</a:t>
            </a:r>
            <a:r>
              <a:rPr lang="en-US" altLang="zh-CN" sz="2400" b="1" dirty="0"/>
              <a:t>BB↑</a:t>
            </a:r>
          </a:p>
          <a:p>
            <a:pPr>
              <a:lnSpc>
                <a:spcPct val="80000"/>
              </a:lnSpc>
              <a:buNone/>
            </a:pP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80000"/>
              </a:lnSpc>
              <a:buNone/>
            </a:pPr>
            <a:endParaRPr lang="en-US" altLang="zh-CN" sz="2400" b="1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6F715E9E-5C73-4FEE-BD61-8923A5EB568C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852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 fontScale="92500"/>
          </a:bodyPr>
          <a:lstStyle/>
          <a:p>
            <a:pPr>
              <a:buClr>
                <a:srgbClr val="CC0000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C000"/>
                </a:solidFill>
              </a:rPr>
              <a:t>碱剩余（</a:t>
            </a:r>
            <a:r>
              <a:rPr lang="en-US" altLang="zh-CN" sz="2400" b="1" dirty="0">
                <a:solidFill>
                  <a:srgbClr val="FFC000"/>
                </a:solidFill>
              </a:rPr>
              <a:t>BE</a:t>
            </a:r>
            <a:r>
              <a:rPr lang="zh-CN" altLang="en-US" sz="2400" b="1" dirty="0">
                <a:solidFill>
                  <a:srgbClr val="FFC000"/>
                </a:solidFill>
              </a:rPr>
              <a:t>）：</a:t>
            </a:r>
            <a:endParaRPr lang="en-US" altLang="zh-CN" sz="2400" b="1" dirty="0">
              <a:solidFill>
                <a:srgbClr val="FFC000"/>
              </a:solidFill>
            </a:endParaRPr>
          </a:p>
          <a:p>
            <a:pPr>
              <a:buClr>
                <a:srgbClr val="CC0000"/>
              </a:buClr>
              <a:buNone/>
            </a:pPr>
            <a:r>
              <a:rPr lang="en-US" altLang="zh-CN" sz="2400" b="1" dirty="0"/>
              <a:t>   1.</a:t>
            </a:r>
            <a:r>
              <a:rPr lang="zh-CN" altLang="en-US" sz="2400" b="1" dirty="0"/>
              <a:t>是在37℃、血红蛋白充分氧合、</a:t>
            </a:r>
            <a:r>
              <a:rPr lang="en-US" altLang="zh-CN" sz="2400" b="1" dirty="0"/>
              <a:t>PCO</a:t>
            </a:r>
            <a:r>
              <a:rPr lang="en-US" altLang="zh-CN" sz="2400" b="1" baseline="-25000" dirty="0"/>
              <a:t>2</a:t>
            </a:r>
            <a:r>
              <a:rPr lang="en-US" altLang="zh-CN" sz="2400" b="1" dirty="0"/>
              <a:t>40mmHg</a:t>
            </a:r>
            <a:r>
              <a:rPr lang="zh-CN" altLang="en-US" sz="2400" b="1" dirty="0"/>
              <a:t>条件下，将1升全血的</a:t>
            </a:r>
            <a:r>
              <a:rPr lang="en-US" altLang="zh-CN" sz="2400" b="1" dirty="0"/>
              <a:t>pH</a:t>
            </a:r>
            <a:r>
              <a:rPr lang="zh-CN" altLang="en-US" sz="2400" b="1" dirty="0"/>
              <a:t>滴定到7.40所需的酸或碱量，表示血浆碱储量增加或减少的量。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en-US" altLang="zh-CN" sz="2400" b="1" dirty="0">
                <a:solidFill>
                  <a:schemeClr val="tx1">
                    <a:lumMod val="95000"/>
                  </a:schemeClr>
                </a:solidFill>
              </a:rPr>
              <a:t>   2.</a:t>
            </a:r>
            <a:r>
              <a:rPr lang="zh-CN" altLang="en-US" sz="2400" b="1" dirty="0">
                <a:solidFill>
                  <a:schemeClr val="tx1">
                    <a:lumMod val="95000"/>
                  </a:schemeClr>
                </a:solidFill>
              </a:rPr>
              <a:t>正常范围</a:t>
            </a:r>
            <a:r>
              <a:rPr lang="en-US" altLang="zh-CN" sz="2400" b="1" dirty="0">
                <a:solidFill>
                  <a:schemeClr val="tx1">
                    <a:lumMod val="95000"/>
                  </a:schemeClr>
                </a:solidFill>
              </a:rPr>
              <a:t>:	</a:t>
            </a:r>
            <a:r>
              <a:rPr lang="en-US" altLang="zh-CN" sz="2400" b="1" dirty="0">
                <a:solidFill>
                  <a:srgbClr val="FFC000"/>
                </a:solidFill>
              </a:rPr>
              <a:t> </a:t>
            </a:r>
            <a:r>
              <a:rPr lang="zh-CN" altLang="en-US" sz="2400" b="1" dirty="0">
                <a:solidFill>
                  <a:srgbClr val="FFC000"/>
                </a:solidFill>
              </a:rPr>
              <a:t>±</a:t>
            </a:r>
            <a:r>
              <a:rPr lang="en-US" altLang="zh-CN" sz="2400" b="1" dirty="0">
                <a:solidFill>
                  <a:srgbClr val="FFC000"/>
                </a:solidFill>
              </a:rPr>
              <a:t>3,</a:t>
            </a:r>
            <a:r>
              <a:rPr lang="zh-CN" altLang="en-US" sz="2400" b="1" dirty="0">
                <a:solidFill>
                  <a:srgbClr val="FFC000"/>
                </a:solidFill>
              </a:rPr>
              <a:t>平均值</a:t>
            </a:r>
            <a:r>
              <a:rPr lang="en-US" altLang="zh-CN" sz="2400" b="1" dirty="0">
                <a:solidFill>
                  <a:srgbClr val="FFC000"/>
                </a:solidFill>
              </a:rPr>
              <a:t> 0</a:t>
            </a:r>
          </a:p>
          <a:p>
            <a:pPr>
              <a:buClr>
                <a:schemeClr val="accent2"/>
              </a:buClr>
              <a:buNone/>
            </a:pPr>
            <a:r>
              <a:rPr lang="en-US" altLang="zh-CN" sz="2400" b="1" dirty="0"/>
              <a:t>   3.</a:t>
            </a:r>
            <a:r>
              <a:rPr lang="zh-CN" altLang="en-US" sz="2400" b="1" dirty="0"/>
              <a:t>是反映酸碱失衡代谢因素的指标。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4.BE &gt;0</a:t>
            </a:r>
            <a:r>
              <a:rPr lang="zh-CN" altLang="en-US" sz="2400" b="1" dirty="0"/>
              <a:t>，提示缓冲碱增加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  BE &lt;0</a:t>
            </a:r>
            <a:r>
              <a:rPr lang="zh-CN" altLang="en-US" sz="2400" b="1" dirty="0"/>
              <a:t>，提示缓冲碱减少 </a:t>
            </a:r>
            <a:endParaRPr lang="en-US" altLang="zh-CN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5.</a:t>
            </a:r>
            <a:r>
              <a:rPr lang="zh-CN" altLang="en-US" sz="2400" b="1" dirty="0"/>
              <a:t>指导临床补酸或碱量。</a:t>
            </a:r>
          </a:p>
          <a:p>
            <a:pPr>
              <a:buClr>
                <a:schemeClr val="accent2"/>
              </a:buClr>
              <a:buNone/>
            </a:pPr>
            <a:r>
              <a:rPr lang="en-US" altLang="zh-CN" sz="2400" b="1" dirty="0"/>
              <a:t>      </a:t>
            </a:r>
            <a:r>
              <a:rPr lang="zh-CN" altLang="en-US" sz="2400" b="1" dirty="0"/>
              <a:t>补酸(碱)量</a:t>
            </a:r>
            <a:r>
              <a:rPr lang="en-US" altLang="zh-CN" sz="2400" b="1" dirty="0"/>
              <a:t>mmol</a:t>
            </a:r>
            <a:r>
              <a:rPr lang="zh-CN" altLang="en-US" sz="2400" b="1" dirty="0"/>
              <a:t>=0.3×</a:t>
            </a:r>
            <a:r>
              <a:rPr lang="en-US" altLang="zh-CN" sz="2400" b="1" dirty="0"/>
              <a:t>BE×</a:t>
            </a:r>
            <a:r>
              <a:rPr lang="zh-CN" altLang="en-US" sz="2400" b="1" dirty="0"/>
              <a:t>体重(</a:t>
            </a:r>
            <a:r>
              <a:rPr lang="en-US" altLang="zh-CN" sz="2400" b="1" dirty="0"/>
              <a:t>kg)</a:t>
            </a:r>
          </a:p>
          <a:p>
            <a:pPr>
              <a:buClr>
                <a:srgbClr val="FFFF66"/>
              </a:buClr>
              <a:buNone/>
            </a:pPr>
            <a:r>
              <a:rPr lang="zh-CN" altLang="en-US" sz="2400" b="1" dirty="0"/>
              <a:t>      先补</a:t>
            </a:r>
            <a:r>
              <a:rPr lang="en-US" altLang="zh-CN" sz="2400" b="1" dirty="0"/>
              <a:t>1/3~1/2</a:t>
            </a:r>
            <a:r>
              <a:rPr lang="zh-CN" altLang="en-US" sz="2400" b="1" dirty="0"/>
              <a:t>，然后依据血气结果决定再次补充量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259C122E-0761-4A7C-A7D3-3758E96BB22C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1059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内容占位符 2">
            <a:extLst>
              <a:ext uri="{FF2B5EF4-FFF2-40B4-BE49-F238E27FC236}">
                <a16:creationId xmlns:a16="http://schemas.microsoft.com/office/drawing/2014/main" id="{481FA29F-FA89-4E2D-AEB3-F9959C76D51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754187" y="2126226"/>
            <a:ext cx="9404723" cy="4533900"/>
          </a:xfrm>
        </p:spPr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FFC000"/>
                </a:solidFill>
              </a:rPr>
              <a:t>阴离子间隙（</a:t>
            </a:r>
            <a:r>
              <a:rPr lang="zh-CN" altLang="zh-CN" sz="2400" b="1" dirty="0">
                <a:solidFill>
                  <a:srgbClr val="FFC000"/>
                </a:solidFill>
              </a:rPr>
              <a:t>AG</a:t>
            </a:r>
            <a:r>
              <a:rPr lang="zh-CN" altLang="en-US" sz="2400" b="1" dirty="0">
                <a:solidFill>
                  <a:srgbClr val="FFC000"/>
                </a:solidFill>
              </a:rPr>
              <a:t>）：</a:t>
            </a:r>
            <a:r>
              <a:rPr lang="en-US" altLang="zh-CN" sz="2400" b="1" dirty="0">
                <a:latin typeface="+mj-ea"/>
              </a:rPr>
              <a:t>AG=UA—UC</a:t>
            </a:r>
            <a:endParaRPr lang="zh-CN" altLang="en-US" sz="2400" b="1" dirty="0">
              <a:solidFill>
                <a:srgbClr val="FFC000"/>
              </a:solidFill>
              <a:latin typeface="+mj-ea"/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  <a:r>
              <a:rPr lang="zh-CN" altLang="zh-CN" sz="2400" b="1" dirty="0"/>
              <a:t>1.</a:t>
            </a:r>
            <a:r>
              <a:rPr lang="zh-CN" altLang="en-US" sz="2400" b="1" dirty="0"/>
              <a:t>指血清中未测阴离子和未测阳离子之差。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  <a:r>
              <a:rPr lang="zh-CN" altLang="zh-CN" sz="2400" b="1" dirty="0"/>
              <a:t>2.</a:t>
            </a:r>
            <a:r>
              <a:rPr lang="zh-CN" altLang="en-US" sz="2400" b="1" dirty="0"/>
              <a:t>正常值：</a:t>
            </a:r>
            <a:r>
              <a:rPr lang="zh-CN" altLang="zh-CN" sz="2400" b="1" dirty="0"/>
              <a:t>8-16mmol/L</a:t>
            </a:r>
            <a:r>
              <a:rPr lang="zh-CN" altLang="en-US" sz="2400" b="1" dirty="0"/>
              <a:t>，平均值 </a:t>
            </a:r>
            <a:r>
              <a:rPr lang="zh-CN" altLang="zh-CN" sz="2400" b="1" dirty="0"/>
              <a:t>12mmol/L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  <a:r>
              <a:rPr lang="zh-CN" altLang="zh-CN" sz="2400" b="1" dirty="0"/>
              <a:t>3.AG</a:t>
            </a:r>
            <a:r>
              <a:rPr lang="zh-CN" altLang="en-US" sz="2400" b="1" dirty="0"/>
              <a:t>升高的最常见原因是体内存在过多的</a:t>
            </a:r>
            <a:r>
              <a:rPr lang="zh-CN" altLang="zh-CN" sz="2400" b="1" dirty="0"/>
              <a:t>U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（乳酸根、丙酮酸根、磷酸根及硫酸根等）。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  <a:r>
              <a:rPr lang="zh-CN" altLang="zh-CN" sz="2400" b="1" dirty="0"/>
              <a:t>4.AG</a:t>
            </a:r>
            <a:r>
              <a:rPr lang="zh-CN" altLang="en-US" sz="2400" b="1" dirty="0"/>
              <a:t>可判断以下六型酸碱失衡：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 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高</a:t>
            </a:r>
            <a:r>
              <a:rPr lang="zh-CN" altLang="zh-CN" sz="2400" b="1" dirty="0"/>
              <a:t>AG</a:t>
            </a:r>
            <a:r>
              <a:rPr lang="zh-CN" altLang="en-US" sz="2400" b="1" dirty="0"/>
              <a:t>代酸   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 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代碱并高</a:t>
            </a:r>
            <a:r>
              <a:rPr lang="zh-CN" altLang="zh-CN" sz="2400" b="1" dirty="0"/>
              <a:t>AG</a:t>
            </a:r>
            <a:r>
              <a:rPr lang="zh-CN" altLang="en-US" sz="2400" b="1" dirty="0"/>
              <a:t>代酸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 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呼酸并高</a:t>
            </a:r>
            <a:r>
              <a:rPr lang="zh-CN" altLang="zh-CN" sz="2400" b="1" dirty="0"/>
              <a:t>AG</a:t>
            </a:r>
            <a:r>
              <a:rPr lang="zh-CN" altLang="en-US" sz="2400" b="1" dirty="0"/>
              <a:t>代酸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 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呼碱并高</a:t>
            </a:r>
            <a:r>
              <a:rPr lang="zh-CN" altLang="zh-CN" sz="2400" b="1" dirty="0"/>
              <a:t>AG</a:t>
            </a:r>
            <a:r>
              <a:rPr lang="zh-CN" altLang="en-US" sz="2400" b="1" dirty="0"/>
              <a:t>代酸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 </a:t>
            </a:r>
            <a:r>
              <a:rPr lang="en-US" altLang="zh-CN" sz="2400" b="1" dirty="0"/>
              <a:t>    </a:t>
            </a:r>
            <a:r>
              <a:rPr lang="zh-CN" altLang="en-US" sz="2400" b="1" dirty="0"/>
              <a:t>混合性代酸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2400" b="1" dirty="0"/>
              <a:t>  </a:t>
            </a:r>
            <a:r>
              <a:rPr lang="en-US" altLang="zh-CN" sz="2400" b="1" dirty="0"/>
              <a:t>    </a:t>
            </a:r>
            <a:r>
              <a:rPr lang="zh-CN" altLang="zh-CN" sz="2400" b="1" dirty="0"/>
              <a:t> </a:t>
            </a:r>
            <a:r>
              <a:rPr lang="zh-CN" altLang="en-US" sz="2400" b="1" dirty="0"/>
              <a:t>三重酸碱失衡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52CF5569-302C-409F-94B6-386C26AA40E7}"/>
              </a:ext>
            </a:extLst>
          </p:cNvPr>
          <p:cNvSpPr txBox="1">
            <a:spLocks/>
          </p:cNvSpPr>
          <p:nvPr/>
        </p:nvSpPr>
        <p:spPr>
          <a:xfrm>
            <a:off x="1185489" y="1293807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571500" indent="-571500">
              <a:buFont typeface="Wingdings" panose="05000000000000000000" pitchFamily="2" charset="2"/>
              <a:buChar char="Ø"/>
            </a:pP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酸碱平衡的常用指标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064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C5EE98-B4C4-4C26-A06B-671D215B6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4495800"/>
            <a:ext cx="5029200" cy="9906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kumimoji="1" lang="en-US" altLang="zh-CN" sz="2800" b="1" dirty="0" err="1"/>
              <a:t>AG</a:t>
            </a:r>
            <a:r>
              <a:rPr kumimoji="1" lang="en-US" altLang="en-US" sz="2800" b="1" dirty="0" err="1"/>
              <a:t>＝</a:t>
            </a:r>
            <a:r>
              <a:rPr kumimoji="1" lang="en-US" altLang="zh-CN" sz="2800" b="1" dirty="0" err="1"/>
              <a:t>Na</a:t>
            </a:r>
            <a:r>
              <a:rPr kumimoji="1" lang="en-US" altLang="zh-CN" sz="2800" b="1" baseline="30000" dirty="0"/>
              <a:t>+</a:t>
            </a:r>
            <a:r>
              <a:rPr kumimoji="1" lang="en-US" altLang="zh-CN" sz="2800" b="1" dirty="0"/>
              <a:t> -</a:t>
            </a:r>
            <a:r>
              <a:rPr kumimoji="1" lang="zh-CN" altLang="en-US" sz="2800" b="1" dirty="0"/>
              <a:t>（</a:t>
            </a:r>
            <a:r>
              <a:rPr kumimoji="1" lang="en-US" altLang="zh-CN" sz="2800" b="1" dirty="0"/>
              <a:t>HCO</a:t>
            </a:r>
            <a:r>
              <a:rPr kumimoji="1" lang="en-US" altLang="zh-CN" sz="2800" b="1" baseline="-25000" dirty="0"/>
              <a:t>3</a:t>
            </a:r>
            <a:r>
              <a:rPr kumimoji="1" lang="en-US" altLang="zh-CN" sz="2800" b="1" baseline="30000" dirty="0"/>
              <a:t>- </a:t>
            </a:r>
            <a:r>
              <a:rPr kumimoji="1" lang="en-US" altLang="zh-CN" sz="2800" b="1" dirty="0"/>
              <a:t>+ Cl</a:t>
            </a:r>
            <a:r>
              <a:rPr kumimoji="1" lang="en-US" altLang="zh-CN" sz="2800" b="1" baseline="30000" dirty="0"/>
              <a:t>-</a:t>
            </a:r>
            <a:r>
              <a:rPr kumimoji="1" lang="zh-CN" altLang="en-US" sz="2800" b="1" dirty="0"/>
              <a:t>） </a:t>
            </a:r>
            <a:br>
              <a:rPr kumimoji="1" lang="en-US" altLang="zh-CN" sz="2800" b="1" dirty="0"/>
            </a:br>
            <a:r>
              <a:rPr kumimoji="1" lang="zh-CN" altLang="en-US" sz="2000" b="1" dirty="0"/>
              <a:t>参考值：</a:t>
            </a:r>
            <a:r>
              <a:rPr kumimoji="1" lang="en-US" altLang="zh-CN" sz="2000" b="1" dirty="0"/>
              <a:t>8</a:t>
            </a:r>
            <a:r>
              <a:rPr kumimoji="1" lang="zh-CN" altLang="en-US" sz="2000" b="1" dirty="0"/>
              <a:t>～</a:t>
            </a:r>
            <a:r>
              <a:rPr kumimoji="1" lang="en-US" altLang="zh-CN" sz="2000" b="1" dirty="0"/>
              <a:t>16mmol</a:t>
            </a:r>
            <a:endParaRPr lang="zh-CN" altLang="en-US" sz="2800" dirty="0"/>
          </a:p>
        </p:txBody>
      </p:sp>
      <p:sp>
        <p:nvSpPr>
          <p:cNvPr id="29699" name="内容占位符 2">
            <a:extLst>
              <a:ext uri="{FF2B5EF4-FFF2-40B4-BE49-F238E27FC236}">
                <a16:creationId xmlns:a16="http://schemas.microsoft.com/office/drawing/2014/main" id="{B8113EFD-328E-4052-B2E7-DA567BBE9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8916" y="2148348"/>
            <a:ext cx="4495800" cy="1782763"/>
          </a:xfrm>
        </p:spPr>
        <p:txBody>
          <a:bodyPr>
            <a:normAutofit fontScale="85000" lnSpcReduction="2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是诊断代酸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+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代碱和“三重性”酸碱紊乱不可缺少的指标。</a:t>
            </a:r>
          </a:p>
          <a:p>
            <a:pPr eaLnBrk="1" hangingPunct="1">
              <a:lnSpc>
                <a:spcPct val="90000"/>
              </a:lnSpc>
            </a:pP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一般说，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增加就是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代酸，</a:t>
            </a:r>
            <a:r>
              <a:rPr lang="en-US" altLang="zh-CN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AG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正常就说明是失碱性（高氯性）代酸。</a:t>
            </a:r>
          </a:p>
          <a:p>
            <a:endParaRPr lang="zh-CN" altLang="en-US" dirty="0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FF05F37F-5317-4129-9D2C-135AFA0086D0}"/>
              </a:ext>
            </a:extLst>
          </p:cNvPr>
          <p:cNvSpPr txBox="1">
            <a:spLocks/>
          </p:cNvSpPr>
          <p:nvPr/>
        </p:nvSpPr>
        <p:spPr>
          <a:xfrm>
            <a:off x="1528916" y="500217"/>
            <a:ext cx="1752600" cy="1295400"/>
          </a:xfrm>
          <a:prstGeom prst="rect">
            <a:avLst/>
          </a:prstGeom>
        </p:spPr>
        <p:txBody>
          <a:bodyPr anchor="b"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3975" eaLnBrk="0" hangingPunct="0">
              <a:defRPr/>
            </a:pPr>
            <a:r>
              <a:rPr kumimoji="1" lang="en-US" altLang="zh-CN" sz="4400" b="1" dirty="0">
                <a:solidFill>
                  <a:srgbClr val="E7EACB"/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AG</a:t>
            </a:r>
            <a:endParaRPr lang="zh-CN" altLang="en-US" sz="4400" dirty="0">
              <a:solidFill>
                <a:srgbClr val="E7EACB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1E056B9-D7A9-47A4-A3E7-8269B81798B8}"/>
              </a:ext>
            </a:extLst>
          </p:cNvPr>
          <p:cNvSpPr/>
          <p:nvPr/>
        </p:nvSpPr>
        <p:spPr>
          <a:xfrm>
            <a:off x="6862916" y="2022987"/>
            <a:ext cx="1219200" cy="4648200"/>
          </a:xfrm>
          <a:prstGeom prst="roundRect">
            <a:avLst/>
          </a:prstGeom>
          <a:solidFill>
            <a:srgbClr val="0070C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/>
              <a:t>Na</a:t>
            </a:r>
          </a:p>
          <a:p>
            <a:pPr algn="ctr">
              <a:defRPr/>
            </a:pPr>
            <a:r>
              <a:rPr lang="en-US" altLang="zh-CN" sz="1400" b="1" dirty="0"/>
              <a:t>140mmol/L</a:t>
            </a:r>
            <a:endParaRPr lang="zh-CN" altLang="en-US" sz="1400" b="1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CD6F80A-A8BF-4BCE-8357-FC3E3ED27E74}"/>
              </a:ext>
            </a:extLst>
          </p:cNvPr>
          <p:cNvSpPr/>
          <p:nvPr/>
        </p:nvSpPr>
        <p:spPr>
          <a:xfrm>
            <a:off x="8310716" y="2632587"/>
            <a:ext cx="1219200" cy="1219200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>
                <a:ea typeface="黑体" pitchFamily="2" charset="-122"/>
              </a:rPr>
              <a:t>HCO</a:t>
            </a:r>
            <a:r>
              <a:rPr lang="en-US" altLang="zh-CN" sz="1400" b="1" baseline="-25000" dirty="0">
                <a:ea typeface="黑体" pitchFamily="2" charset="-122"/>
              </a:rPr>
              <a:t>3</a:t>
            </a:r>
            <a:r>
              <a:rPr lang="en-US" altLang="zh-CN" sz="1400" b="1" baseline="30000" dirty="0">
                <a:ea typeface="黑体" pitchFamily="2" charset="-122"/>
              </a:rPr>
              <a:t>-</a:t>
            </a:r>
            <a:r>
              <a:rPr lang="en-US" altLang="zh-CN" sz="1400" b="1" dirty="0"/>
              <a:t>24mmol/L</a:t>
            </a:r>
            <a:endParaRPr lang="en-US" altLang="zh-CN" sz="1400" b="1" baseline="30000" dirty="0">
              <a:ea typeface="黑体" pitchFamily="2" charset="-122"/>
            </a:endParaRPr>
          </a:p>
          <a:p>
            <a:pPr algn="ctr">
              <a:defRPr/>
            </a:pPr>
            <a:endParaRPr lang="zh-CN" altLang="en-US" sz="2000" b="1" baseline="-25000" dirty="0"/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36E02178-2B01-4A00-9D9D-B6387646EC13}"/>
              </a:ext>
            </a:extLst>
          </p:cNvPr>
          <p:cNvSpPr/>
          <p:nvPr/>
        </p:nvSpPr>
        <p:spPr>
          <a:xfrm>
            <a:off x="6862916" y="1032387"/>
            <a:ext cx="1143000" cy="990600"/>
          </a:xfrm>
          <a:prstGeom prst="roundRect">
            <a:avLst/>
          </a:prstGeom>
          <a:solidFill>
            <a:srgbClr val="FF0000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 b="1" dirty="0"/>
              <a:t>UC</a:t>
            </a:r>
            <a:endParaRPr lang="zh-CN" altLang="en-US" sz="3600" b="1" dirty="0"/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F9F40972-C412-4B5B-92C5-ED1D9ECE030C}"/>
              </a:ext>
            </a:extLst>
          </p:cNvPr>
          <p:cNvSpPr/>
          <p:nvPr/>
        </p:nvSpPr>
        <p:spPr>
          <a:xfrm>
            <a:off x="8386916" y="3851787"/>
            <a:ext cx="1143000" cy="2743200"/>
          </a:xfrm>
          <a:prstGeom prst="roundRect">
            <a:avLst/>
          </a:prstGeom>
          <a:solidFill>
            <a:srgbClr val="00B050"/>
          </a:solidFill>
          <a:ln>
            <a:solidFill>
              <a:schemeClr val="tx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b="1" dirty="0"/>
              <a:t>CL</a:t>
            </a:r>
          </a:p>
          <a:p>
            <a:pPr algn="ctr">
              <a:defRPr/>
            </a:pPr>
            <a:r>
              <a:rPr lang="en-US" altLang="zh-CN" sz="1200" b="1" dirty="0"/>
              <a:t>104mmol/L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6AB4B71-5B91-4E00-98BC-E4F384340B49}"/>
              </a:ext>
            </a:extLst>
          </p:cNvPr>
          <p:cNvSpPr/>
          <p:nvPr/>
        </p:nvSpPr>
        <p:spPr>
          <a:xfrm>
            <a:off x="8310716" y="956187"/>
            <a:ext cx="1143000" cy="1676400"/>
          </a:xfrm>
          <a:prstGeom prst="roundRect">
            <a:avLst/>
          </a:prstGeom>
          <a:solidFill>
            <a:srgbClr val="90304E"/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3600" b="1" dirty="0"/>
              <a:t>UA</a:t>
            </a:r>
            <a:endParaRPr lang="zh-CN" altLang="en-US" sz="3600" b="1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CCA50B3-E4EF-4591-8579-EAB5E269CB48}"/>
              </a:ext>
            </a:extLst>
          </p:cNvPr>
          <p:cNvCxnSpPr/>
          <p:nvPr/>
        </p:nvCxnSpPr>
        <p:spPr>
          <a:xfrm>
            <a:off x="6558116" y="2022987"/>
            <a:ext cx="4191000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C15EFD2-B29D-405D-9A92-34900EE495A2}"/>
              </a:ext>
            </a:extLst>
          </p:cNvPr>
          <p:cNvCxnSpPr/>
          <p:nvPr/>
        </p:nvCxnSpPr>
        <p:spPr>
          <a:xfrm>
            <a:off x="6558116" y="2632587"/>
            <a:ext cx="4191000" cy="0"/>
          </a:xfrm>
          <a:prstGeom prst="line">
            <a:avLst/>
          </a:prstGeom>
          <a:ln w="508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08" name="矩形 13">
            <a:extLst>
              <a:ext uri="{FF2B5EF4-FFF2-40B4-BE49-F238E27FC236}">
                <a16:creationId xmlns:a16="http://schemas.microsoft.com/office/drawing/2014/main" id="{6D2F8D9E-E474-45EB-AEF6-D780F119F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34716" y="2022988"/>
            <a:ext cx="8778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3600" b="1" dirty="0"/>
              <a:t>AG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19251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3493A09-DE9A-422A-91C9-55E51452BA7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769806" y="1417637"/>
            <a:ext cx="8229600" cy="2011363"/>
          </a:xfrm>
        </p:spPr>
        <p:txBody>
          <a:bodyPr>
            <a:normAutofit fontScale="92500" lnSpcReduction="10000"/>
          </a:bodyPr>
          <a:lstStyle/>
          <a:p>
            <a:pPr>
              <a:buFont typeface="Wingdings 2"/>
              <a:buChar char=""/>
              <a:defRPr/>
            </a:pPr>
            <a:endParaRPr lang="zh-CN" altLang="en-US" sz="2400" dirty="0">
              <a:latin typeface="黑体" pitchFamily="49" charset="-122"/>
              <a:ea typeface="黑体" pitchFamily="49" charset="-122"/>
            </a:endParaRPr>
          </a:p>
          <a:p>
            <a:pPr>
              <a:buFont typeface="Wingdings 2"/>
              <a:buChar char=""/>
              <a:defRPr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可测的阴离子减少，提示固定酸的量增加。这会消耗碱贮备，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谓之高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代酸</a:t>
            </a:r>
          </a:p>
          <a:p>
            <a:pPr>
              <a:buFont typeface="Wingdings 2"/>
              <a:buChar char=""/>
              <a:defRPr/>
            </a:pP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固定酸的排泄依赖于肾（此外，尚有消化道及皮肤）</a:t>
            </a:r>
          </a:p>
          <a:p>
            <a:pPr>
              <a:buFont typeface="Wingdings 2"/>
              <a:buChar char=""/>
              <a:defRPr/>
            </a:pPr>
            <a:r>
              <a:rPr lang="en-US" altLang="zh-CN" sz="2400" dirty="0">
                <a:latin typeface="黑体" pitchFamily="49" charset="-122"/>
                <a:ea typeface="黑体" pitchFamily="49" charset="-122"/>
              </a:rPr>
              <a:t>AG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正常而出现代酸，则必为高</a:t>
            </a:r>
            <a:r>
              <a:rPr lang="en-US" altLang="zh-CN" sz="2400" dirty="0" err="1">
                <a:latin typeface="黑体" pitchFamily="49" charset="-122"/>
                <a:ea typeface="黑体" pitchFamily="49" charset="-122"/>
              </a:rPr>
              <a:t>Cl</a:t>
            </a:r>
            <a:r>
              <a:rPr lang="en-US" altLang="zh-CN" sz="2400" baseline="30000" dirty="0">
                <a:latin typeface="黑体" pitchFamily="49" charset="-122"/>
                <a:ea typeface="黑体" pitchFamily="49" charset="-122"/>
              </a:rPr>
              <a:t>-</a:t>
            </a:r>
            <a:r>
              <a:rPr lang="zh-CN" altLang="en-US" sz="2400" dirty="0">
                <a:latin typeface="黑体" pitchFamily="49" charset="-122"/>
                <a:ea typeface="黑体" pitchFamily="49" charset="-122"/>
              </a:rPr>
              <a:t>所致，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谓之高</a:t>
            </a:r>
            <a:r>
              <a:rPr lang="en-US" altLang="zh-CN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</a:t>
            </a:r>
            <a:r>
              <a:rPr lang="en-US" altLang="zh-CN" sz="2400" b="1" baseline="30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代酸</a:t>
            </a:r>
          </a:p>
        </p:txBody>
      </p:sp>
    </p:spTree>
    <p:extLst>
      <p:ext uri="{BB962C8B-B14F-4D97-AF65-F5344CB8AC3E}">
        <p14:creationId xmlns:p14="http://schemas.microsoft.com/office/powerpoint/2010/main" val="1919204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内容占位符 2">
            <a:extLst>
              <a:ext uri="{FF2B5EF4-FFF2-40B4-BE49-F238E27FC236}">
                <a16:creationId xmlns:a16="http://schemas.microsoft.com/office/drawing/2014/main" id="{3A2E6846-A206-4175-8012-1916E474DEF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25625" y="1290469"/>
            <a:ext cx="8540750" cy="5257800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临床应用时需注意：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a.</a:t>
            </a:r>
            <a:r>
              <a:rPr lang="zh-CN" altLang="en-US" sz="2400" b="1" dirty="0"/>
              <a:t>计算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强调同步测定动脉血气和血电解质。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b.</a:t>
            </a:r>
            <a:r>
              <a:rPr lang="zh-CN" altLang="en-US" sz="2400" b="1" dirty="0"/>
              <a:t>排除实验误差引起的假性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升高。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c.</a:t>
            </a:r>
            <a:r>
              <a:rPr lang="zh-CN" altLang="en-US" sz="2400" b="1" dirty="0"/>
              <a:t>要结合临床综合判断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d.</a:t>
            </a:r>
            <a:r>
              <a:rPr lang="zh-CN" altLang="en-US" sz="2400" b="1" dirty="0"/>
              <a:t>凡是</a:t>
            </a:r>
            <a:r>
              <a:rPr lang="en-US" altLang="zh-CN" sz="2400" b="1" dirty="0"/>
              <a:t>AG〉16mmol/L</a:t>
            </a:r>
            <a:r>
              <a:rPr lang="zh-CN" altLang="en-US" sz="2400" b="1" dirty="0"/>
              <a:t>，应考虑高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代酸的存在。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</a:t>
            </a:r>
            <a:r>
              <a:rPr lang="zh-CN" altLang="en-US" sz="2400" b="1" dirty="0">
                <a:solidFill>
                  <a:srgbClr val="FFC000"/>
                </a:solidFill>
              </a:rPr>
              <a:t>规律：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a.</a:t>
            </a:r>
            <a:r>
              <a:rPr lang="zh-CN" altLang="en-US" sz="2400" b="1" dirty="0"/>
              <a:t>高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代酸：△</a:t>
            </a:r>
            <a:r>
              <a:rPr lang="en-US" altLang="zh-CN" sz="2400" b="1" dirty="0"/>
              <a:t>HCO3-↓=△AG↑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    b.</a:t>
            </a:r>
            <a:r>
              <a:rPr lang="zh-CN" altLang="en-US" sz="2400" b="1" dirty="0"/>
              <a:t>高</a:t>
            </a:r>
            <a:r>
              <a:rPr lang="en-US" altLang="zh-CN" sz="2400" b="1" dirty="0"/>
              <a:t>CL-</a:t>
            </a:r>
            <a:r>
              <a:rPr lang="zh-CN" altLang="en-US" sz="2400" b="1" dirty="0"/>
              <a:t>代酸：△</a:t>
            </a:r>
            <a:r>
              <a:rPr lang="en-US" altLang="zh-CN" sz="2400" b="1" dirty="0"/>
              <a:t>HCO3-↓=△CL-↑</a:t>
            </a:r>
            <a:r>
              <a:rPr lang="zh-CN" altLang="en-US" sz="2400" b="1" dirty="0"/>
              <a:t>；呼碱引起的代偿性	</a:t>
            </a:r>
            <a:r>
              <a:rPr lang="en-US" altLang="zh-CN" sz="2400" b="1" dirty="0"/>
              <a:t>HCO3-↓</a:t>
            </a:r>
            <a:r>
              <a:rPr lang="zh-CN" altLang="en-US" sz="2400" b="1" dirty="0"/>
              <a:t>也符合此规律。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c.</a:t>
            </a:r>
            <a:r>
              <a:rPr lang="zh-CN" altLang="en-US" sz="2400" b="1" dirty="0"/>
              <a:t>代碱：△</a:t>
            </a:r>
            <a:r>
              <a:rPr lang="en-US" altLang="zh-CN" sz="2400" b="1" dirty="0"/>
              <a:t>HCO3-↑=△CL-↓</a:t>
            </a:r>
            <a:r>
              <a:rPr lang="zh-CN" altLang="en-US" sz="2400" b="1" dirty="0"/>
              <a:t>，呼酸引起的代偿性</a:t>
            </a:r>
            <a:r>
              <a:rPr lang="en-US" altLang="zh-CN" sz="2400" b="1" dirty="0"/>
              <a:t>HCO3-	↑</a:t>
            </a:r>
            <a:r>
              <a:rPr lang="zh-CN" altLang="en-US" sz="2400" b="1" dirty="0"/>
              <a:t>也符合此规律。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    </a:t>
            </a:r>
            <a:r>
              <a:rPr lang="en-US" altLang="zh-CN" sz="2400" b="1" dirty="0"/>
              <a:t>d.</a:t>
            </a:r>
            <a:r>
              <a:rPr lang="zh-CN" altLang="en-US" sz="2400" b="1" dirty="0"/>
              <a:t>一旦△</a:t>
            </a:r>
            <a:r>
              <a:rPr lang="en-US" altLang="zh-CN" sz="2400" b="1" dirty="0"/>
              <a:t>HCO3</a:t>
            </a:r>
            <a:r>
              <a:rPr lang="en-US" altLang="zh-CN" sz="2400" b="1" baseline="30000" dirty="0"/>
              <a:t>-</a:t>
            </a:r>
            <a:r>
              <a:rPr lang="en-US" altLang="zh-CN" sz="2400" b="1" dirty="0"/>
              <a:t>↓≠△AG↑</a:t>
            </a:r>
            <a:r>
              <a:rPr lang="zh-CN" altLang="en-US" sz="2400" b="1" dirty="0"/>
              <a:t>、△</a:t>
            </a:r>
            <a:r>
              <a:rPr lang="en-US" altLang="zh-CN" sz="2400" b="1" dirty="0"/>
              <a:t>HCO3</a:t>
            </a:r>
            <a:r>
              <a:rPr lang="en-US" altLang="zh-CN" sz="2400" b="1" baseline="30000" dirty="0"/>
              <a:t>-</a:t>
            </a:r>
            <a:r>
              <a:rPr lang="en-US" altLang="zh-CN" sz="2400" b="1" dirty="0"/>
              <a:t>↓≠△CL</a:t>
            </a:r>
            <a:r>
              <a:rPr lang="en-US" altLang="zh-CN" sz="2400" b="1" baseline="30000" dirty="0"/>
              <a:t>-</a:t>
            </a:r>
            <a:r>
              <a:rPr lang="en-US" altLang="zh-CN" sz="2400" b="1" dirty="0"/>
              <a:t>↑</a:t>
            </a:r>
            <a:r>
              <a:rPr lang="zh-CN" altLang="en-US" sz="2400" b="1" dirty="0"/>
              <a:t>或	△</a:t>
            </a:r>
            <a:r>
              <a:rPr lang="en-US" altLang="zh-CN" sz="2400" b="1" dirty="0"/>
              <a:t>HCO3</a:t>
            </a:r>
            <a:r>
              <a:rPr lang="en-US" altLang="zh-CN" sz="2400" b="1" baseline="30000" dirty="0"/>
              <a:t>-</a:t>
            </a:r>
            <a:r>
              <a:rPr lang="en-US" altLang="zh-CN" sz="2400" b="1" dirty="0"/>
              <a:t>↑≠△CL</a:t>
            </a:r>
            <a:r>
              <a:rPr lang="en-US" altLang="zh-CN" sz="2400" b="1" baseline="30000" dirty="0"/>
              <a:t>-</a:t>
            </a:r>
            <a:r>
              <a:rPr lang="en-US" altLang="zh-CN" sz="2400" b="1" dirty="0"/>
              <a:t>↓</a:t>
            </a:r>
            <a:r>
              <a:rPr lang="zh-CN" altLang="en-US" sz="2400" b="1" dirty="0"/>
              <a:t>均应考虑混合性酸碱失衡的可能</a:t>
            </a:r>
          </a:p>
        </p:txBody>
      </p:sp>
    </p:spTree>
    <p:extLst>
      <p:ext uri="{BB962C8B-B14F-4D97-AF65-F5344CB8AC3E}">
        <p14:creationId xmlns:p14="http://schemas.microsoft.com/office/powerpoint/2010/main" val="22772844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CD12C7A5-A583-4013-8C0D-53A3980C9412}"/>
              </a:ext>
            </a:extLst>
          </p:cNvPr>
          <p:cNvGrpSpPr/>
          <p:nvPr/>
        </p:nvGrpSpPr>
        <p:grpSpPr>
          <a:xfrm>
            <a:off x="1494503" y="1081548"/>
            <a:ext cx="9173497" cy="5565721"/>
            <a:chOff x="1524000" y="152400"/>
            <a:chExt cx="9144000" cy="6477000"/>
          </a:xfrm>
        </p:grpSpPr>
        <p:sp>
          <p:nvSpPr>
            <p:cNvPr id="41" name="圆角矩形 40">
              <a:extLst>
                <a:ext uri="{FF2B5EF4-FFF2-40B4-BE49-F238E27FC236}">
                  <a16:creationId xmlns:a16="http://schemas.microsoft.com/office/drawing/2014/main" id="{FC2F6633-C886-4822-A521-912C590E8CBE}"/>
                </a:ext>
              </a:extLst>
            </p:cNvPr>
            <p:cNvSpPr/>
            <p:nvPr/>
          </p:nvSpPr>
          <p:spPr>
            <a:xfrm>
              <a:off x="9601200" y="2057400"/>
              <a:ext cx="762000" cy="17526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endParaRPr lang="en-US" altLang="zh-CN" sz="1400" b="1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sz="2000" b="1" baseline="-25000" dirty="0"/>
            </a:p>
          </p:txBody>
        </p:sp>
        <p:sp>
          <p:nvSpPr>
            <p:cNvPr id="42" name="圆角矩形 41">
              <a:extLst>
                <a:ext uri="{FF2B5EF4-FFF2-40B4-BE49-F238E27FC236}">
                  <a16:creationId xmlns:a16="http://schemas.microsoft.com/office/drawing/2014/main" id="{854576CE-DEB9-4E4F-810F-31DB9D038E90}"/>
                </a:ext>
              </a:extLst>
            </p:cNvPr>
            <p:cNvSpPr/>
            <p:nvPr/>
          </p:nvSpPr>
          <p:spPr>
            <a:xfrm>
              <a:off x="9601200" y="3810000"/>
              <a:ext cx="762000" cy="19050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E8653691-25AA-4AFF-8A86-BBF22086298F}"/>
                </a:ext>
              </a:extLst>
            </p:cNvPr>
            <p:cNvCxnSpPr/>
            <p:nvPr/>
          </p:nvCxnSpPr>
          <p:spPr>
            <a:xfrm flipH="1">
              <a:off x="9448800" y="2053511"/>
              <a:ext cx="1524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圆角矩形 34">
              <a:extLst>
                <a:ext uri="{FF2B5EF4-FFF2-40B4-BE49-F238E27FC236}">
                  <a16:creationId xmlns:a16="http://schemas.microsoft.com/office/drawing/2014/main" id="{85291EDC-C176-404F-83FD-2CBC040FEF41}"/>
                </a:ext>
              </a:extLst>
            </p:cNvPr>
            <p:cNvSpPr/>
            <p:nvPr/>
          </p:nvSpPr>
          <p:spPr>
            <a:xfrm>
              <a:off x="8382000" y="228600"/>
              <a:ext cx="762000" cy="1371600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/>
                <a:t>UA</a:t>
              </a:r>
            </a:p>
            <a:p>
              <a:pPr algn="ctr">
                <a:defRPr/>
              </a:pPr>
              <a:endParaRPr lang="zh-CN" altLang="en-US" sz="2000" b="1" dirty="0"/>
            </a:p>
          </p:txBody>
        </p:sp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D9E52F4B-C189-42B5-9E94-81A8ECC99B6E}"/>
                </a:ext>
              </a:extLst>
            </p:cNvPr>
            <p:cNvSpPr/>
            <p:nvPr/>
          </p:nvSpPr>
          <p:spPr>
            <a:xfrm>
              <a:off x="8382000" y="1600200"/>
              <a:ext cx="762000" cy="19812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endParaRPr lang="en-US" altLang="zh-CN" sz="1400" b="1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sz="2000" b="1" baseline="-25000" dirty="0"/>
            </a:p>
          </p:txBody>
        </p:sp>
        <p:sp>
          <p:nvSpPr>
            <p:cNvPr id="27" name="圆角矩形 26">
              <a:extLst>
                <a:ext uri="{FF2B5EF4-FFF2-40B4-BE49-F238E27FC236}">
                  <a16:creationId xmlns:a16="http://schemas.microsoft.com/office/drawing/2014/main" id="{4DD1074C-0D30-41A0-AE93-EDE55EB57E5A}"/>
                </a:ext>
              </a:extLst>
            </p:cNvPr>
            <p:cNvSpPr/>
            <p:nvPr/>
          </p:nvSpPr>
          <p:spPr>
            <a:xfrm>
              <a:off x="4572000" y="228600"/>
              <a:ext cx="762000" cy="1447800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/>
                <a:t>UA</a:t>
              </a:r>
            </a:p>
            <a:p>
              <a:pPr algn="ctr">
                <a:defRPr/>
              </a:pPr>
              <a:endParaRPr lang="zh-CN" altLang="en-US" sz="2000" b="1"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6AA1F198-C585-4308-8FCC-FF00B00E9370}"/>
                </a:ext>
              </a:extLst>
            </p:cNvPr>
            <p:cNvCxnSpPr/>
            <p:nvPr/>
          </p:nvCxnSpPr>
          <p:spPr>
            <a:xfrm flipV="1">
              <a:off x="1524000" y="1600200"/>
              <a:ext cx="9144000" cy="7620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B5C471ED-C378-493B-A0A1-AB67D0B1E48F}"/>
                </a:ext>
              </a:extLst>
            </p:cNvPr>
            <p:cNvSpPr/>
            <p:nvPr/>
          </p:nvSpPr>
          <p:spPr>
            <a:xfrm>
              <a:off x="3352800" y="2235200"/>
              <a:ext cx="762000" cy="6096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endParaRPr lang="zh-CN" altLang="en-US" sz="2000" b="1" baseline="-25000" dirty="0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1C04295F-905F-44DD-BC75-A7AFB82264F8}"/>
                </a:ext>
              </a:extLst>
            </p:cNvPr>
            <p:cNvSpPr/>
            <p:nvPr/>
          </p:nvSpPr>
          <p:spPr>
            <a:xfrm>
              <a:off x="3352800" y="2844800"/>
              <a:ext cx="762000" cy="28956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104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D376070-2CE3-4DD6-89C2-D91A43724E06}"/>
                </a:ext>
              </a:extLst>
            </p:cNvPr>
            <p:cNvCxnSpPr/>
            <p:nvPr/>
          </p:nvCxnSpPr>
          <p:spPr>
            <a:xfrm>
              <a:off x="1752600" y="2235200"/>
              <a:ext cx="19812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流程图: 磁盘 18">
              <a:extLst>
                <a:ext uri="{FF2B5EF4-FFF2-40B4-BE49-F238E27FC236}">
                  <a16:creationId xmlns:a16="http://schemas.microsoft.com/office/drawing/2014/main" id="{6EED4F13-D489-478A-80C7-54F7A90388CE}"/>
                </a:ext>
              </a:extLst>
            </p:cNvPr>
            <p:cNvSpPr/>
            <p:nvPr/>
          </p:nvSpPr>
          <p:spPr>
            <a:xfrm>
              <a:off x="3048000" y="5829301"/>
              <a:ext cx="1295400" cy="673097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单纯高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AG</a:t>
              </a:r>
            </a:p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代酸</a:t>
              </a:r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F62A4E48-29F0-470B-BDF5-185E16B0065F}"/>
                </a:ext>
              </a:extLst>
            </p:cNvPr>
            <p:cNvSpPr/>
            <p:nvPr/>
          </p:nvSpPr>
          <p:spPr>
            <a:xfrm>
              <a:off x="1981200" y="2235200"/>
              <a:ext cx="762000" cy="3048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endParaRPr lang="zh-CN" altLang="en-US" sz="2000" b="1" baseline="-25000" dirty="0"/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D626853D-B0A0-4A52-8042-B60FB4B8105D}"/>
                </a:ext>
              </a:extLst>
            </p:cNvPr>
            <p:cNvCxnSpPr/>
            <p:nvPr/>
          </p:nvCxnSpPr>
          <p:spPr>
            <a:xfrm flipV="1">
              <a:off x="3733800" y="2209800"/>
              <a:ext cx="609600" cy="2540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流程图: 磁盘 23">
              <a:extLst>
                <a:ext uri="{FF2B5EF4-FFF2-40B4-BE49-F238E27FC236}">
                  <a16:creationId xmlns:a16="http://schemas.microsoft.com/office/drawing/2014/main" id="{67DC59C2-C898-4A33-84B7-F6C42FC99F4E}"/>
                </a:ext>
              </a:extLst>
            </p:cNvPr>
            <p:cNvSpPr/>
            <p:nvPr/>
          </p:nvSpPr>
          <p:spPr>
            <a:xfrm>
              <a:off x="1623601" y="5778500"/>
              <a:ext cx="1324800" cy="723899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高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AG</a:t>
              </a: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高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CL</a:t>
              </a:r>
            </a:p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代酸</a:t>
              </a:r>
            </a:p>
          </p:txBody>
        </p:sp>
        <p:sp>
          <p:nvSpPr>
            <p:cNvPr id="25" name="圆角矩形 24">
              <a:extLst>
                <a:ext uri="{FF2B5EF4-FFF2-40B4-BE49-F238E27FC236}">
                  <a16:creationId xmlns:a16="http://schemas.microsoft.com/office/drawing/2014/main" id="{78C3C4BB-14E2-4C45-9D1C-5852BCF3088F}"/>
                </a:ext>
              </a:extLst>
            </p:cNvPr>
            <p:cNvSpPr/>
            <p:nvPr/>
          </p:nvSpPr>
          <p:spPr>
            <a:xfrm>
              <a:off x="4572000" y="1676400"/>
              <a:ext cx="762000" cy="7620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endParaRPr lang="en-US" altLang="zh-CN" sz="1400" b="1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sz="2000" b="1" baseline="-25000" dirty="0"/>
            </a:p>
          </p:txBody>
        </p:sp>
        <p:sp>
          <p:nvSpPr>
            <p:cNvPr id="26" name="圆角矩形 25">
              <a:extLst>
                <a:ext uri="{FF2B5EF4-FFF2-40B4-BE49-F238E27FC236}">
                  <a16:creationId xmlns:a16="http://schemas.microsoft.com/office/drawing/2014/main" id="{BA081EC4-19C5-40AE-89D4-062399FD0B42}"/>
                </a:ext>
              </a:extLst>
            </p:cNvPr>
            <p:cNvSpPr/>
            <p:nvPr/>
          </p:nvSpPr>
          <p:spPr>
            <a:xfrm>
              <a:off x="4572000" y="2438400"/>
              <a:ext cx="685800" cy="33528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D72AC520-F01E-49DF-9718-CA4B210C031A}"/>
                </a:ext>
              </a:extLst>
            </p:cNvPr>
            <p:cNvCxnSpPr/>
            <p:nvPr/>
          </p:nvCxnSpPr>
          <p:spPr>
            <a:xfrm flipH="1">
              <a:off x="4343400" y="2438400"/>
              <a:ext cx="1524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流程图: 磁盘 30">
              <a:extLst>
                <a:ext uri="{FF2B5EF4-FFF2-40B4-BE49-F238E27FC236}">
                  <a16:creationId xmlns:a16="http://schemas.microsoft.com/office/drawing/2014/main" id="{5CC99488-9AB4-4ABB-B0F5-81AD086A4CB1}"/>
                </a:ext>
              </a:extLst>
            </p:cNvPr>
            <p:cNvSpPr/>
            <p:nvPr/>
          </p:nvSpPr>
          <p:spPr>
            <a:xfrm>
              <a:off x="4419600" y="5842000"/>
              <a:ext cx="990600" cy="660399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高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CL</a:t>
              </a:r>
            </a:p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代酸</a:t>
              </a:r>
            </a:p>
          </p:txBody>
        </p:sp>
        <p:sp>
          <p:nvSpPr>
            <p:cNvPr id="37" name="圆角矩形 36">
              <a:extLst>
                <a:ext uri="{FF2B5EF4-FFF2-40B4-BE49-F238E27FC236}">
                  <a16:creationId xmlns:a16="http://schemas.microsoft.com/office/drawing/2014/main" id="{F027204D-C3C4-47C5-BD68-06AE5B9A2177}"/>
                </a:ext>
              </a:extLst>
            </p:cNvPr>
            <p:cNvSpPr/>
            <p:nvPr/>
          </p:nvSpPr>
          <p:spPr>
            <a:xfrm>
              <a:off x="8382000" y="3581400"/>
              <a:ext cx="762000" cy="22098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  <p:sp>
          <p:nvSpPr>
            <p:cNvPr id="39" name="流程图: 磁盘 38">
              <a:extLst>
                <a:ext uri="{FF2B5EF4-FFF2-40B4-BE49-F238E27FC236}">
                  <a16:creationId xmlns:a16="http://schemas.microsoft.com/office/drawing/2014/main" id="{CC6B5E38-FA8B-412D-B185-BA1DD89D5C5B}"/>
                </a:ext>
              </a:extLst>
            </p:cNvPr>
            <p:cNvSpPr/>
            <p:nvPr/>
          </p:nvSpPr>
          <p:spPr>
            <a:xfrm>
              <a:off x="8305801" y="5943600"/>
              <a:ext cx="914400" cy="673099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/>
            <a:lstStyle/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低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CL</a:t>
              </a:r>
            </a:p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代碱</a:t>
              </a:r>
            </a:p>
          </p:txBody>
        </p:sp>
        <p:sp>
          <p:nvSpPr>
            <p:cNvPr id="44" name="流程图: 磁盘 43">
              <a:extLst>
                <a:ext uri="{FF2B5EF4-FFF2-40B4-BE49-F238E27FC236}">
                  <a16:creationId xmlns:a16="http://schemas.microsoft.com/office/drawing/2014/main" id="{30139870-ED12-4A39-BAF7-A935CF5D2829}"/>
                </a:ext>
              </a:extLst>
            </p:cNvPr>
            <p:cNvSpPr/>
            <p:nvPr/>
          </p:nvSpPr>
          <p:spPr>
            <a:xfrm>
              <a:off x="9372600" y="5943600"/>
              <a:ext cx="1295400" cy="685800"/>
            </a:xfrm>
            <a:prstGeom prst="flowChartMagneticDisk">
              <a:avLst/>
            </a:prstGeom>
            <a:solidFill>
              <a:srgbClr val="00B0F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代酸</a:t>
              </a:r>
              <a:endParaRPr lang="en-US" altLang="zh-CN" dirty="0">
                <a:ln w="3175" cmpd="sng"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  <a:p>
              <a:pPr algn="ctr">
                <a:defRPr/>
              </a:pP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低</a:t>
              </a:r>
              <a:r>
                <a:rPr lang="en-US" altLang="zh-CN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CL</a:t>
              </a:r>
              <a:r>
                <a:rPr lang="zh-CN" altLang="en-US" dirty="0">
                  <a:ln w="3175" cmpd="sng">
                    <a:solidFill>
                      <a:srgbClr val="FF0000"/>
                    </a:solidFill>
                  </a:ln>
                  <a:solidFill>
                    <a:srgbClr val="FF0000"/>
                  </a:solidFill>
                </a:rPr>
                <a:t>代碱</a:t>
              </a:r>
              <a:endParaRPr lang="en-US" altLang="zh-CN" dirty="0">
                <a:ln w="3175" cmpd="sng"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  <a:p>
              <a:pPr algn="ctr">
                <a:defRPr/>
              </a:pPr>
              <a:endParaRPr lang="zh-CN" altLang="en-US" dirty="0">
                <a:ln w="3175" cmpd="sng">
                  <a:solidFill>
                    <a:srgbClr val="FF0000"/>
                  </a:solidFill>
                </a:ln>
                <a:solidFill>
                  <a:srgbClr val="FF0000"/>
                </a:solidFill>
              </a:endParaRPr>
            </a:p>
          </p:txBody>
        </p:sp>
        <p:sp>
          <p:nvSpPr>
            <p:cNvPr id="40" name="圆角矩形 39">
              <a:extLst>
                <a:ext uri="{FF2B5EF4-FFF2-40B4-BE49-F238E27FC236}">
                  <a16:creationId xmlns:a16="http://schemas.microsoft.com/office/drawing/2014/main" id="{3DA432AF-7D57-4503-A249-4798AA5B0933}"/>
                </a:ext>
              </a:extLst>
            </p:cNvPr>
            <p:cNvSpPr/>
            <p:nvPr/>
          </p:nvSpPr>
          <p:spPr>
            <a:xfrm>
              <a:off x="9601200" y="228600"/>
              <a:ext cx="762000" cy="1828800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/>
                <a:t>UA</a:t>
              </a:r>
            </a:p>
            <a:p>
              <a:pPr algn="ctr">
                <a:defRPr/>
              </a:pPr>
              <a:endParaRPr lang="zh-CN" altLang="en-US" sz="2000" b="1" dirty="0"/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55129BC1-BEE4-49CD-B9BC-BCC5E30A787F}"/>
                </a:ext>
              </a:extLst>
            </p:cNvPr>
            <p:cNvCxnSpPr/>
            <p:nvPr/>
          </p:nvCxnSpPr>
          <p:spPr>
            <a:xfrm flipV="1">
              <a:off x="1524000" y="990600"/>
              <a:ext cx="8991600" cy="7620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C2B846E-32D2-4154-8CDE-F7F77BE5679C}"/>
                </a:ext>
              </a:extLst>
            </p:cNvPr>
            <p:cNvCxnSpPr/>
            <p:nvPr/>
          </p:nvCxnSpPr>
          <p:spPr>
            <a:xfrm flipV="1">
              <a:off x="1828800" y="2819400"/>
              <a:ext cx="8839200" cy="7620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圆角矩形 48">
              <a:extLst>
                <a:ext uri="{FF2B5EF4-FFF2-40B4-BE49-F238E27FC236}">
                  <a16:creationId xmlns:a16="http://schemas.microsoft.com/office/drawing/2014/main" id="{FE5CB560-2FC4-43AC-B9BA-C8DD5B18AA67}"/>
                </a:ext>
              </a:extLst>
            </p:cNvPr>
            <p:cNvSpPr/>
            <p:nvPr/>
          </p:nvSpPr>
          <p:spPr>
            <a:xfrm>
              <a:off x="5943600" y="1066800"/>
              <a:ext cx="533400" cy="4724400"/>
            </a:xfrm>
            <a:prstGeom prst="roundRect">
              <a:avLst/>
            </a:prstGeom>
            <a:solidFill>
              <a:srgbClr val="0070C0">
                <a:alpha val="48000"/>
              </a:srgbClr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Na</a:t>
              </a:r>
            </a:p>
            <a:p>
              <a:pPr algn="ctr">
                <a:defRPr/>
              </a:pPr>
              <a:r>
                <a:rPr lang="en-US" altLang="zh-CN" sz="1200" b="1" dirty="0"/>
                <a:t>140</a:t>
              </a:r>
              <a:endParaRPr lang="zh-CN" altLang="en-US" sz="1200" b="1" dirty="0"/>
            </a:p>
          </p:txBody>
        </p:sp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0E03C686-51D4-4047-88C8-4A274067BE1D}"/>
                </a:ext>
              </a:extLst>
            </p:cNvPr>
            <p:cNvSpPr/>
            <p:nvPr/>
          </p:nvSpPr>
          <p:spPr>
            <a:xfrm>
              <a:off x="6858000" y="1676400"/>
              <a:ext cx="1219200" cy="12192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r>
                <a:rPr lang="en-US" altLang="zh-CN" sz="1400" b="1" baseline="30000" dirty="0">
                  <a:ea typeface="黑体" pitchFamily="2" charset="-122"/>
                </a:rPr>
                <a:t>-</a:t>
              </a:r>
            </a:p>
            <a:p>
              <a:pPr algn="ctr">
                <a:defRPr/>
              </a:pPr>
              <a:r>
                <a:rPr lang="en-US" altLang="zh-CN" sz="1400" b="1" dirty="0"/>
                <a:t>24</a:t>
              </a:r>
              <a:endParaRPr lang="en-US" altLang="zh-CN" sz="1400" b="1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sz="2000" b="1" baseline="-25000" dirty="0"/>
            </a:p>
          </p:txBody>
        </p:sp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1F9F4204-4F60-4B23-A80A-60919D378C5F}"/>
                </a:ext>
              </a:extLst>
            </p:cNvPr>
            <p:cNvSpPr/>
            <p:nvPr/>
          </p:nvSpPr>
          <p:spPr>
            <a:xfrm>
              <a:off x="5943600" y="228600"/>
              <a:ext cx="533400" cy="838200"/>
            </a:xfrm>
            <a:prstGeom prst="roundRect">
              <a:avLst/>
            </a:prstGeom>
            <a:solidFill>
              <a:srgbClr val="FF0000">
                <a:alpha val="53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b="1" dirty="0"/>
                <a:t>UC</a:t>
              </a:r>
              <a:endParaRPr lang="zh-CN" altLang="en-US" sz="1600" b="1" dirty="0"/>
            </a:p>
          </p:txBody>
        </p:sp>
        <p:sp>
          <p:nvSpPr>
            <p:cNvPr id="52" name="圆角矩形 51">
              <a:extLst>
                <a:ext uri="{FF2B5EF4-FFF2-40B4-BE49-F238E27FC236}">
                  <a16:creationId xmlns:a16="http://schemas.microsoft.com/office/drawing/2014/main" id="{A0FA9840-212D-4DF5-8A07-2AF176EDD301}"/>
                </a:ext>
              </a:extLst>
            </p:cNvPr>
            <p:cNvSpPr/>
            <p:nvPr/>
          </p:nvSpPr>
          <p:spPr>
            <a:xfrm>
              <a:off x="6858000" y="2895602"/>
              <a:ext cx="1219200" cy="2874871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104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  <p:sp>
          <p:nvSpPr>
            <p:cNvPr id="53" name="圆角矩形 52">
              <a:extLst>
                <a:ext uri="{FF2B5EF4-FFF2-40B4-BE49-F238E27FC236}">
                  <a16:creationId xmlns:a16="http://schemas.microsoft.com/office/drawing/2014/main" id="{3A85713C-A1EA-4072-A609-B62A48F523F4}"/>
                </a:ext>
              </a:extLst>
            </p:cNvPr>
            <p:cNvSpPr/>
            <p:nvPr/>
          </p:nvSpPr>
          <p:spPr>
            <a:xfrm>
              <a:off x="6858000" y="228600"/>
              <a:ext cx="1219200" cy="1371600"/>
            </a:xfrm>
            <a:prstGeom prst="roundRect">
              <a:avLst/>
            </a:prstGeom>
            <a:solidFill>
              <a:srgbClr val="90304E">
                <a:alpha val="76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400" b="1" dirty="0"/>
                <a:t>UA</a:t>
              </a:r>
            </a:p>
            <a:p>
              <a:pPr algn="ctr">
                <a:defRPr/>
              </a:pPr>
              <a:endParaRPr lang="en-US" altLang="zh-CN" sz="2400" b="1" dirty="0"/>
            </a:p>
            <a:p>
              <a:pPr algn="ctr">
                <a:defRPr/>
              </a:pPr>
              <a:endParaRPr lang="zh-CN" altLang="en-US" sz="2400" b="1" dirty="0"/>
            </a:p>
          </p:txBody>
        </p:sp>
        <p:sp>
          <p:nvSpPr>
            <p:cNvPr id="30751" name="矩形 13">
              <a:extLst>
                <a:ext uri="{FF2B5EF4-FFF2-40B4-BE49-F238E27FC236}">
                  <a16:creationId xmlns:a16="http://schemas.microsoft.com/office/drawing/2014/main" id="{EA6404FD-B944-4CC0-A9C7-EE3B8DF99A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10400" y="1143000"/>
              <a:ext cx="100330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/>
                <a:t>AG=12</a:t>
              </a:r>
              <a:endParaRPr lang="zh-CN" altLang="en-US" sz="2000"/>
            </a:p>
          </p:txBody>
        </p:sp>
        <p:sp>
          <p:nvSpPr>
            <p:cNvPr id="55" name="流程图: 磁盘 54">
              <a:extLst>
                <a:ext uri="{FF2B5EF4-FFF2-40B4-BE49-F238E27FC236}">
                  <a16:creationId xmlns:a16="http://schemas.microsoft.com/office/drawing/2014/main" id="{055A451C-0AB4-485D-8535-988771245D60}"/>
                </a:ext>
              </a:extLst>
            </p:cNvPr>
            <p:cNvSpPr/>
            <p:nvPr/>
          </p:nvSpPr>
          <p:spPr>
            <a:xfrm>
              <a:off x="5943599" y="5867398"/>
              <a:ext cx="2133601" cy="762000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2000" b="1" dirty="0">
                  <a:solidFill>
                    <a:srgbClr val="FF0000"/>
                  </a:solidFill>
                </a:rPr>
                <a:t>正常 </a:t>
              </a:r>
            </a:p>
          </p:txBody>
        </p:sp>
        <p:sp>
          <p:nvSpPr>
            <p:cNvPr id="22" name="圆角矩形 21">
              <a:extLst>
                <a:ext uri="{FF2B5EF4-FFF2-40B4-BE49-F238E27FC236}">
                  <a16:creationId xmlns:a16="http://schemas.microsoft.com/office/drawing/2014/main" id="{644E0BD1-3732-4E76-AB3F-DD845FAAE1B5}"/>
                </a:ext>
              </a:extLst>
            </p:cNvPr>
            <p:cNvSpPr/>
            <p:nvPr/>
          </p:nvSpPr>
          <p:spPr>
            <a:xfrm>
              <a:off x="1981200" y="177800"/>
              <a:ext cx="762000" cy="2032000"/>
            </a:xfrm>
            <a:prstGeom prst="roundRect">
              <a:avLst/>
            </a:prstGeom>
            <a:solidFill>
              <a:srgbClr val="90304E">
                <a:alpha val="73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/>
                <a:t>UA</a:t>
              </a:r>
              <a:endParaRPr lang="zh-CN" altLang="en-US" sz="2000" b="1" dirty="0"/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1534067E-B82E-40E9-9B67-6ADBA213302F}"/>
                </a:ext>
              </a:extLst>
            </p:cNvPr>
            <p:cNvSpPr/>
            <p:nvPr/>
          </p:nvSpPr>
          <p:spPr>
            <a:xfrm>
              <a:off x="3352800" y="152400"/>
              <a:ext cx="762000" cy="2082800"/>
            </a:xfrm>
            <a:prstGeom prst="roundRect">
              <a:avLst/>
            </a:prstGeom>
            <a:solidFill>
              <a:srgbClr val="90304E">
                <a:alpha val="78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2000" b="1" dirty="0"/>
                <a:t>UA</a:t>
              </a:r>
              <a:endParaRPr lang="zh-CN" altLang="en-US" sz="2000" b="1" dirty="0"/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D01458A3-6E7D-4B7A-A28E-B72FB009196B}"/>
                </a:ext>
              </a:extLst>
            </p:cNvPr>
            <p:cNvSpPr/>
            <p:nvPr/>
          </p:nvSpPr>
          <p:spPr>
            <a:xfrm>
              <a:off x="1981200" y="2540000"/>
              <a:ext cx="762000" cy="3200400"/>
            </a:xfrm>
            <a:prstGeom prst="roundRect">
              <a:avLst/>
            </a:prstGeom>
            <a:solidFill>
              <a:srgbClr val="00B050">
                <a:alpha val="77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endParaRPr lang="en-US" altLang="zh-CN" sz="1200" b="1" dirty="0"/>
            </a:p>
          </p:txBody>
        </p:sp>
      </p:grpSp>
      <p:sp>
        <p:nvSpPr>
          <p:cNvPr id="56" name="椭圆 55">
            <a:extLst>
              <a:ext uri="{FF2B5EF4-FFF2-40B4-BE49-F238E27FC236}">
                <a16:creationId xmlns:a16="http://schemas.microsoft.com/office/drawing/2014/main" id="{E5D738AF-6540-4191-8C26-B8EE01A4B135}"/>
              </a:ext>
            </a:extLst>
          </p:cNvPr>
          <p:cNvSpPr/>
          <p:nvPr/>
        </p:nvSpPr>
        <p:spPr>
          <a:xfrm>
            <a:off x="5469685" y="560439"/>
            <a:ext cx="2904942" cy="6195961"/>
          </a:xfrm>
          <a:prstGeom prst="ellipse">
            <a:avLst/>
          </a:prstGeom>
          <a:noFill/>
          <a:ln w="76200">
            <a:solidFill>
              <a:srgbClr val="CA3B28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3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内容占位符 2">
            <a:extLst>
              <a:ext uri="{FF2B5EF4-FFF2-40B4-BE49-F238E27FC236}">
                <a16:creationId xmlns:a16="http://schemas.microsoft.com/office/drawing/2014/main" id="{84D8B3F7-D02D-4C2F-9C0E-3BEB32E67E6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825625" y="1671638"/>
            <a:ext cx="8540750" cy="5186362"/>
          </a:xfrm>
        </p:spPr>
        <p:txBody>
          <a:bodyPr/>
          <a:lstStyle/>
          <a:p>
            <a:r>
              <a:rPr lang="zh-CN" altLang="en-US" sz="2400" b="1" dirty="0"/>
              <a:t>潜在</a:t>
            </a:r>
            <a:r>
              <a:rPr lang="en-US" altLang="zh-CN" sz="2400" b="1" dirty="0"/>
              <a:t>HCO3</a:t>
            </a:r>
            <a:r>
              <a:rPr lang="en-US" altLang="zh-CN" sz="2400" b="1" baseline="30000" dirty="0"/>
              <a:t>-</a:t>
            </a:r>
            <a:r>
              <a:rPr lang="zh-CN" altLang="en-US" sz="2400" b="1" dirty="0"/>
              <a:t>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1.</a:t>
            </a:r>
            <a:r>
              <a:rPr lang="zh-CN" altLang="en-US" sz="2400" b="1" dirty="0"/>
              <a:t>指排除并存高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代酸对</a:t>
            </a:r>
            <a:r>
              <a:rPr lang="en-US" altLang="zh-CN" sz="2400" b="1" dirty="0"/>
              <a:t>HCO3-</a:t>
            </a:r>
            <a:r>
              <a:rPr lang="zh-CN" altLang="en-US" sz="2400" b="1" dirty="0"/>
              <a:t>掩盖作用之后的</a:t>
            </a:r>
            <a:r>
              <a:rPr lang="en-US" altLang="zh-CN" sz="2400" b="1" dirty="0"/>
              <a:t>HCO3-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2.</a:t>
            </a:r>
            <a:r>
              <a:rPr lang="zh-CN" altLang="en-US" sz="2400" b="1" dirty="0"/>
              <a:t>潜在</a:t>
            </a:r>
            <a:r>
              <a:rPr lang="en-US" altLang="zh-CN" sz="2400" b="1" dirty="0"/>
              <a:t>HCO3-=</a:t>
            </a:r>
            <a:r>
              <a:rPr lang="zh-CN" altLang="en-US" sz="2400" b="1" dirty="0"/>
              <a:t>实测</a:t>
            </a:r>
            <a:r>
              <a:rPr lang="en-US" altLang="zh-CN" sz="2400" b="1" dirty="0"/>
              <a:t>HCO3-+△AG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/>
              <a:t>3.</a:t>
            </a:r>
            <a:r>
              <a:rPr lang="zh-CN" altLang="en-US" sz="2400" b="1" dirty="0"/>
              <a:t>意义：揭示代碱</a:t>
            </a:r>
            <a:r>
              <a:rPr lang="en-US" altLang="zh-CN" sz="2400" b="1" dirty="0"/>
              <a:t>+</a:t>
            </a:r>
            <a:r>
              <a:rPr lang="zh-CN" altLang="en-US" sz="2400" b="1" dirty="0"/>
              <a:t>高</a:t>
            </a:r>
            <a:r>
              <a:rPr lang="en-US" altLang="zh-CN" sz="2400" b="1" dirty="0"/>
              <a:t>AG</a:t>
            </a:r>
            <a:r>
              <a:rPr lang="zh-CN" altLang="en-US" sz="2400" b="1" dirty="0"/>
              <a:t>代酸和</a:t>
            </a:r>
            <a:r>
              <a:rPr lang="en-US" altLang="zh-CN" sz="2400" b="1" dirty="0"/>
              <a:t>TABD</a:t>
            </a:r>
            <a:r>
              <a:rPr lang="zh-CN" altLang="en-US" sz="2400" b="1" dirty="0"/>
              <a:t>中代碱的存在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2400" b="1" dirty="0"/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/>
              <a:t>举例：</a:t>
            </a:r>
            <a:r>
              <a:rPr lang="en-US" altLang="zh-CN" sz="2400" b="1" dirty="0"/>
              <a:t>PH 7.40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Pco2 40mmhg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HCO3- 24mmol/L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K 3.8mmol/L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Na 140mmol/L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CL 90mmol/L </a:t>
            </a:r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21505B0-724B-4770-8451-09D5A03EEE54}"/>
              </a:ext>
            </a:extLst>
          </p:cNvPr>
          <p:cNvSpPr txBox="1"/>
          <p:nvPr/>
        </p:nvSpPr>
        <p:spPr>
          <a:xfrm>
            <a:off x="1825625" y="5260258"/>
            <a:ext cx="786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 [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分析</a:t>
            </a:r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]  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单从血气看，是“完全正常” ，但结合电解质水平，</a:t>
            </a:r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AG=26mmol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，＞</a:t>
            </a:r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16mmol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，提示伴高</a:t>
            </a:r>
            <a:r>
              <a:rPr lang="en-US" altLang="zh-CN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AG</a:t>
            </a:r>
            <a:r>
              <a:rPr lang="zh-CN" altLang="en-US" b="1" dirty="0">
                <a:solidFill>
                  <a:schemeClr val="accent1">
                    <a:lumMod val="20000"/>
                    <a:lumOff val="80000"/>
                  </a:schemeClr>
                </a:solidFill>
                <a:latin typeface="楷体" pitchFamily="49" charset="-122"/>
                <a:ea typeface="楷体" pitchFamily="49" charset="-122"/>
                <a:cs typeface="方正姚体" pitchFamily="2" charset="-122"/>
              </a:rPr>
              <a:t>代谢性酸中毒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>
            <a:extLst>
              <a:ext uri="{FF2B5EF4-FFF2-40B4-BE49-F238E27FC236}">
                <a16:creationId xmlns:a16="http://schemas.microsoft.com/office/drawing/2014/main" id="{7679D83D-9472-41C7-993B-7C8A2AEAC850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550322" y="1443600"/>
            <a:ext cx="8540750" cy="5257800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</a:pPr>
            <a:r>
              <a:rPr lang="zh-CN" altLang="en-US" sz="2400" b="1" dirty="0"/>
              <a:t>分清原发与继发变化 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/>
              <a:t>A.</a:t>
            </a:r>
            <a:r>
              <a:rPr lang="zh-CN" altLang="en-US" sz="2400" b="1" dirty="0"/>
              <a:t>酸碱失衡代偿必须遵循以下规律：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/>
              <a:t>   1.HCO</a:t>
            </a:r>
            <a:r>
              <a:rPr lang="en-US" altLang="zh-CN" b="1" dirty="0"/>
              <a:t>3</a:t>
            </a:r>
            <a:r>
              <a:rPr lang="en-US" altLang="zh-CN" sz="2400" b="1" dirty="0"/>
              <a:t>-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PCO</a:t>
            </a:r>
            <a:r>
              <a:rPr lang="en-US" altLang="zh-CN" sz="1600" b="1" dirty="0"/>
              <a:t>2</a:t>
            </a:r>
            <a:r>
              <a:rPr lang="zh-CN" altLang="en-US" sz="2400" b="1" dirty="0"/>
              <a:t>任何一个变量的原发变化均可引起另一个变量的同向代偿性变化。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/>
              <a:t>   2.</a:t>
            </a:r>
            <a:r>
              <a:rPr lang="zh-CN" altLang="en-US" sz="2400" b="1" dirty="0"/>
              <a:t>原发失衡变化必大于代偿变化。</a:t>
            </a:r>
            <a:r>
              <a:rPr lang="zh-CN" altLang="en-US" sz="2400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9593658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3">
            <a:extLst>
              <a:ext uri="{FF2B5EF4-FFF2-40B4-BE49-F238E27FC236}">
                <a16:creationId xmlns:a16="http://schemas.microsoft.com/office/drawing/2014/main" id="{B3A7DE34-6471-4150-B0C6-9EEA0EF4F47F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127535" y="1354593"/>
            <a:ext cx="11064465" cy="5311571"/>
          </a:xfrm>
        </p:spPr>
        <p:txBody>
          <a:bodyPr>
            <a:normAutofit/>
          </a:bodyPr>
          <a:lstStyle/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B.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根据上述规律总结出：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1. 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原发失衡决定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PH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值是偏酸还是偏碱。</a:t>
            </a: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PH 7.32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HCO3- 15mmol/L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30mmHg</a:t>
            </a:r>
            <a:endParaRPr lang="zh-CN" altLang="en-US" sz="2400" b="1" dirty="0">
              <a:solidFill>
                <a:schemeClr val="tx1">
                  <a:lumMod val="85000"/>
                </a:schemeClr>
              </a:solidFill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PH 7.45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HCO3- 32mmol/L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48mmHg</a:t>
            </a:r>
            <a:endParaRPr lang="zh-CN" altLang="en-US" sz="2400" b="1" dirty="0">
              <a:solidFill>
                <a:schemeClr val="tx1">
                  <a:lumMod val="85000"/>
                </a:schemeClr>
              </a:solidFill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PH 7.42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HCO3- 19mmol/L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29mmHg</a:t>
            </a:r>
            <a:endParaRPr lang="zh-CN" altLang="en-US" sz="2400" b="1" dirty="0">
              <a:solidFill>
                <a:schemeClr val="tx1">
                  <a:lumMod val="85000"/>
                </a:schemeClr>
              </a:solidFill>
            </a:endParaRPr>
          </a:p>
          <a:p>
            <a:pPr marL="609600" indent="-609600">
              <a:lnSpc>
                <a:spcPct val="90000"/>
              </a:lnSpc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PH 7.35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HCO3- 32mmol/L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60mmHg    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2. HCO3-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呈反向变化必有混合行酸碱失衡的存在。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        举例：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PH 7.22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HCO3- 20mmol/L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50mmhg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               PH 7.57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HCO3- 28mmol/L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 32mmhg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   3.HCO3-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明显异常同时伴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PH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正常，应考虑有混合性酸碱失衡的存在</a:t>
            </a:r>
            <a:endParaRPr lang="en-US" altLang="zh-CN" sz="2400" b="1" dirty="0">
              <a:solidFill>
                <a:schemeClr val="tx1">
                  <a:lumMod val="85000"/>
                </a:schemeClr>
              </a:solidFill>
            </a:endParaRPr>
          </a:p>
          <a:p>
            <a:endParaRPr lang="zh-CN" altLang="en-US" sz="2400" b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35CEB-A707-4FD6-8259-1AD0DC660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6556" y="1220844"/>
            <a:ext cx="5298885" cy="1400530"/>
          </a:xfrm>
        </p:spPr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肺泡中气体组成</a:t>
            </a:r>
            <a:br>
              <a:rPr lang="zh-CN" altLang="en-US" dirty="0"/>
            </a:br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F6DBA48-7AEB-43F3-AC3C-02C5331F5346}"/>
              </a:ext>
            </a:extLst>
          </p:cNvPr>
          <p:cNvGrpSpPr/>
          <p:nvPr/>
        </p:nvGrpSpPr>
        <p:grpSpPr>
          <a:xfrm>
            <a:off x="1881998" y="1220844"/>
            <a:ext cx="1564558" cy="5571820"/>
            <a:chOff x="781050" y="1220844"/>
            <a:chExt cx="1564558" cy="5571820"/>
          </a:xfrm>
        </p:grpSpPr>
        <p:sp>
          <p:nvSpPr>
            <p:cNvPr id="4" name="流程图: 过程 3">
              <a:extLst>
                <a:ext uri="{FF2B5EF4-FFF2-40B4-BE49-F238E27FC236}">
                  <a16:creationId xmlns:a16="http://schemas.microsoft.com/office/drawing/2014/main" id="{CC482A75-7DD6-4C5D-B3CF-1DD4C8FB204E}"/>
                </a:ext>
              </a:extLst>
            </p:cNvPr>
            <p:cNvSpPr/>
            <p:nvPr/>
          </p:nvSpPr>
          <p:spPr>
            <a:xfrm>
              <a:off x="781050" y="1220844"/>
              <a:ext cx="1564558" cy="609600"/>
            </a:xfrm>
            <a:prstGeom prst="flowChartProces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/>
                <a:t>肺泡气</a:t>
              </a:r>
              <a:endParaRPr lang="en-US" altLang="zh-CN" dirty="0"/>
            </a:p>
            <a:p>
              <a:pPr algn="ctr">
                <a:defRPr/>
              </a:pPr>
              <a:r>
                <a:rPr lang="en-US" altLang="zh-CN" sz="1400" dirty="0"/>
                <a:t>(</a:t>
              </a:r>
              <a:r>
                <a:rPr lang="zh-CN" altLang="en-US" sz="1400" dirty="0"/>
                <a:t>通气功能正常时）</a:t>
              </a:r>
              <a:endParaRPr lang="zh-CN" altLang="en-US" dirty="0"/>
            </a:p>
          </p:txBody>
        </p:sp>
        <p:sp>
          <p:nvSpPr>
            <p:cNvPr id="5" name="圆角矩形 12">
              <a:extLst>
                <a:ext uri="{FF2B5EF4-FFF2-40B4-BE49-F238E27FC236}">
                  <a16:creationId xmlns:a16="http://schemas.microsoft.com/office/drawing/2014/main" id="{78DB046F-02AC-46DF-A5D6-C9FB046BFE54}"/>
                </a:ext>
              </a:extLst>
            </p:cNvPr>
            <p:cNvSpPr/>
            <p:nvPr/>
          </p:nvSpPr>
          <p:spPr>
            <a:xfrm>
              <a:off x="991829" y="3467375"/>
              <a:ext cx="1143000" cy="332528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N</a:t>
              </a:r>
              <a:r>
                <a:rPr lang="en-US" altLang="zh-CN" baseline="-25000" dirty="0"/>
                <a:t>2</a:t>
              </a:r>
            </a:p>
            <a:p>
              <a:pPr algn="ctr">
                <a:defRPr/>
              </a:pPr>
              <a:r>
                <a:rPr lang="en-US" altLang="zh-CN" sz="2800" baseline="-25000" dirty="0"/>
                <a:t>75%</a:t>
              </a:r>
            </a:p>
            <a:p>
              <a:pPr algn="ctr">
                <a:defRPr/>
              </a:pPr>
              <a:r>
                <a:rPr lang="en-US" altLang="zh-CN" sz="2000" baseline="-25000" dirty="0"/>
                <a:t>566</a:t>
              </a:r>
              <a:r>
                <a:rPr lang="en-US" altLang="zh-CN" baseline="-25000" dirty="0"/>
                <a:t>mmHg</a:t>
              </a:r>
              <a:endParaRPr lang="zh-CN" altLang="en-US" baseline="-25000" dirty="0"/>
            </a:p>
          </p:txBody>
        </p:sp>
        <p:sp>
          <p:nvSpPr>
            <p:cNvPr id="6" name="圆角矩形 13">
              <a:extLst>
                <a:ext uri="{FF2B5EF4-FFF2-40B4-BE49-F238E27FC236}">
                  <a16:creationId xmlns:a16="http://schemas.microsoft.com/office/drawing/2014/main" id="{915CAA33-EA34-4E48-8CE7-8B15D5642195}"/>
                </a:ext>
              </a:extLst>
            </p:cNvPr>
            <p:cNvSpPr/>
            <p:nvPr/>
          </p:nvSpPr>
          <p:spPr>
            <a:xfrm>
              <a:off x="991829" y="2893517"/>
              <a:ext cx="1143000" cy="609601"/>
            </a:xfrm>
            <a:prstGeom prst="roundRect">
              <a:avLst/>
            </a:prstGeom>
            <a:solidFill>
              <a:srgbClr val="CA3B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200" dirty="0"/>
            </a:p>
            <a:p>
              <a:pPr algn="ctr">
                <a:defRPr/>
              </a:pPr>
              <a:r>
                <a:rPr lang="en-US" altLang="zh-CN" sz="1200" dirty="0"/>
                <a:t>104mmHg</a:t>
              </a:r>
            </a:p>
            <a:p>
              <a:pPr algn="ctr">
                <a:defRPr/>
              </a:pPr>
              <a:r>
                <a:rPr lang="en-US" altLang="zh-CN" dirty="0"/>
                <a:t>PAO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7" name="圆角矩形 14">
              <a:extLst>
                <a:ext uri="{FF2B5EF4-FFF2-40B4-BE49-F238E27FC236}">
                  <a16:creationId xmlns:a16="http://schemas.microsoft.com/office/drawing/2014/main" id="{7FAC258F-D84C-44CA-A17D-F0F904B3DE56}"/>
                </a:ext>
              </a:extLst>
            </p:cNvPr>
            <p:cNvSpPr/>
            <p:nvPr/>
          </p:nvSpPr>
          <p:spPr>
            <a:xfrm>
              <a:off x="1029929" y="1956781"/>
              <a:ext cx="1066800" cy="457200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dirty="0"/>
                <a:t>40mmHg</a:t>
              </a:r>
            </a:p>
            <a:p>
              <a:pPr algn="ctr">
                <a:defRPr/>
              </a:pPr>
              <a:r>
                <a:rPr lang="en-US" altLang="zh-CN" sz="1400" dirty="0"/>
                <a:t>CO</a:t>
              </a:r>
              <a:r>
                <a:rPr lang="en-US" altLang="zh-CN" sz="1400" baseline="-25000" dirty="0"/>
                <a:t>2</a:t>
              </a:r>
              <a:endParaRPr lang="zh-CN" altLang="en-US" sz="1400" baseline="-25000" dirty="0"/>
            </a:p>
          </p:txBody>
        </p:sp>
        <p:sp>
          <p:nvSpPr>
            <p:cNvPr id="8" name="圆角矩形 15">
              <a:extLst>
                <a:ext uri="{FF2B5EF4-FFF2-40B4-BE49-F238E27FC236}">
                  <a16:creationId xmlns:a16="http://schemas.microsoft.com/office/drawing/2014/main" id="{A715A61F-29F6-4D0D-BBEA-94DF17AAC59B}"/>
                </a:ext>
              </a:extLst>
            </p:cNvPr>
            <p:cNvSpPr/>
            <p:nvPr/>
          </p:nvSpPr>
          <p:spPr>
            <a:xfrm>
              <a:off x="1029929" y="2413981"/>
              <a:ext cx="1066800" cy="45720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600" dirty="0">
                  <a:solidFill>
                    <a:schemeClr val="tx1">
                      <a:lumMod val="95000"/>
                    </a:schemeClr>
                  </a:solidFill>
                </a:rPr>
                <a:t>H2O</a:t>
              </a:r>
            </a:p>
            <a:p>
              <a:pPr algn="ctr">
                <a:defRPr/>
              </a:pPr>
              <a:r>
                <a:rPr lang="en-US" altLang="zh-CN" sz="1600" baseline="-25000" dirty="0">
                  <a:solidFill>
                    <a:schemeClr val="tx1">
                      <a:lumMod val="95000"/>
                    </a:schemeClr>
                  </a:solidFill>
                </a:rPr>
                <a:t>47mmHg</a:t>
              </a:r>
              <a:endParaRPr lang="zh-CN" altLang="en-US" sz="1600" baseline="-25000" dirty="0">
                <a:solidFill>
                  <a:schemeClr val="tx1">
                    <a:lumMod val="95000"/>
                  </a:schemeClr>
                </a:solidFill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89D2EA7-617D-4CF8-9028-9E835763F963}"/>
              </a:ext>
            </a:extLst>
          </p:cNvPr>
          <p:cNvGrpSpPr/>
          <p:nvPr/>
        </p:nvGrpSpPr>
        <p:grpSpPr>
          <a:xfrm>
            <a:off x="8745441" y="1261730"/>
            <a:ext cx="1219200" cy="5540928"/>
            <a:chOff x="9013722" y="1251736"/>
            <a:chExt cx="1219200" cy="5540928"/>
          </a:xfrm>
        </p:grpSpPr>
        <p:sp>
          <p:nvSpPr>
            <p:cNvPr id="9" name="圆角矩形 3">
              <a:extLst>
                <a:ext uri="{FF2B5EF4-FFF2-40B4-BE49-F238E27FC236}">
                  <a16:creationId xmlns:a16="http://schemas.microsoft.com/office/drawing/2014/main" id="{26F9A998-EB81-4129-AD5A-37FBC10B2C03}"/>
                </a:ext>
              </a:extLst>
            </p:cNvPr>
            <p:cNvSpPr/>
            <p:nvPr/>
          </p:nvSpPr>
          <p:spPr>
            <a:xfrm>
              <a:off x="9089922" y="3429000"/>
              <a:ext cx="1143000" cy="336366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N</a:t>
              </a:r>
              <a:r>
                <a:rPr lang="en-US" altLang="zh-CN" baseline="-25000" dirty="0"/>
                <a:t>2</a:t>
              </a:r>
            </a:p>
            <a:p>
              <a:pPr algn="ctr">
                <a:defRPr/>
              </a:pPr>
              <a:r>
                <a:rPr lang="en-US" altLang="zh-CN" sz="2800" baseline="-25000" dirty="0"/>
                <a:t>78%</a:t>
              </a:r>
            </a:p>
            <a:p>
              <a:pPr algn="ctr">
                <a:defRPr/>
              </a:pPr>
              <a:r>
                <a:rPr lang="en-US" altLang="zh-CN" sz="2000" baseline="-25000" dirty="0"/>
                <a:t>597</a:t>
              </a:r>
              <a:r>
                <a:rPr lang="en-US" altLang="zh-CN" baseline="-25000" dirty="0"/>
                <a:t>mmHg</a:t>
              </a:r>
              <a:endParaRPr lang="zh-CN" altLang="en-US" baseline="-25000" dirty="0"/>
            </a:p>
          </p:txBody>
        </p:sp>
        <p:sp>
          <p:nvSpPr>
            <p:cNvPr id="10" name="圆角矩形 4">
              <a:extLst>
                <a:ext uri="{FF2B5EF4-FFF2-40B4-BE49-F238E27FC236}">
                  <a16:creationId xmlns:a16="http://schemas.microsoft.com/office/drawing/2014/main" id="{722DA8E6-2295-47F0-9F37-93AFA9C20D22}"/>
                </a:ext>
              </a:extLst>
            </p:cNvPr>
            <p:cNvSpPr/>
            <p:nvPr/>
          </p:nvSpPr>
          <p:spPr>
            <a:xfrm>
              <a:off x="9089922" y="2310582"/>
              <a:ext cx="1143000" cy="1118418"/>
            </a:xfrm>
            <a:prstGeom prst="roundRect">
              <a:avLst/>
            </a:prstGeom>
            <a:solidFill>
              <a:srgbClr val="CA3B2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dirty="0"/>
            </a:p>
            <a:p>
              <a:pPr algn="ctr">
                <a:defRPr/>
              </a:pPr>
              <a:endParaRPr lang="en-US" altLang="zh-CN" sz="1200" dirty="0"/>
            </a:p>
            <a:p>
              <a:pPr algn="ctr">
                <a:defRPr/>
              </a:pPr>
              <a:r>
                <a:rPr lang="en-US" altLang="zh-CN" sz="1200" dirty="0">
                  <a:solidFill>
                    <a:srgbClr val="FFFF00"/>
                  </a:solidFill>
                </a:rPr>
                <a:t>159mmHg</a:t>
              </a:r>
              <a:endParaRPr lang="zh-CN" altLang="en-US" sz="1200" dirty="0">
                <a:solidFill>
                  <a:srgbClr val="FFFF00"/>
                </a:solidFill>
              </a:endParaRPr>
            </a:p>
            <a:p>
              <a:pPr algn="ctr">
                <a:defRPr/>
              </a:pPr>
              <a:r>
                <a:rPr lang="en-US" altLang="zh-CN" dirty="0"/>
                <a:t>PO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11" name="圆角矩形 5">
              <a:extLst>
                <a:ext uri="{FF2B5EF4-FFF2-40B4-BE49-F238E27FC236}">
                  <a16:creationId xmlns:a16="http://schemas.microsoft.com/office/drawing/2014/main" id="{787080E2-96B5-4164-A7CC-38F3C537FEB6}"/>
                </a:ext>
              </a:extLst>
            </p:cNvPr>
            <p:cNvSpPr/>
            <p:nvPr/>
          </p:nvSpPr>
          <p:spPr>
            <a:xfrm>
              <a:off x="9128022" y="1956781"/>
              <a:ext cx="1066800" cy="353801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dirty="0"/>
                <a:t>CO</a:t>
              </a:r>
              <a:r>
                <a:rPr lang="en-US" altLang="zh-CN" baseline="-25000" dirty="0"/>
                <a:t>2</a:t>
              </a:r>
              <a:endParaRPr lang="zh-CN" altLang="en-US" baseline="-25000" dirty="0"/>
            </a:p>
          </p:txBody>
        </p:sp>
        <p:sp>
          <p:nvSpPr>
            <p:cNvPr id="12" name="流程图: 过程 11">
              <a:extLst>
                <a:ext uri="{FF2B5EF4-FFF2-40B4-BE49-F238E27FC236}">
                  <a16:creationId xmlns:a16="http://schemas.microsoft.com/office/drawing/2014/main" id="{D4423071-1C17-4B83-ABD3-339D3FDCB2DC}"/>
                </a:ext>
              </a:extLst>
            </p:cNvPr>
            <p:cNvSpPr/>
            <p:nvPr/>
          </p:nvSpPr>
          <p:spPr>
            <a:xfrm>
              <a:off x="9013722" y="1251736"/>
              <a:ext cx="1219200" cy="609600"/>
            </a:xfrm>
            <a:prstGeom prst="flowChartProcess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/>
                <a:t>空气</a:t>
              </a:r>
            </a:p>
          </p:txBody>
        </p:sp>
      </p:grpSp>
      <p:sp>
        <p:nvSpPr>
          <p:cNvPr id="13" name="流程图: 过程 12">
            <a:extLst>
              <a:ext uri="{FF2B5EF4-FFF2-40B4-BE49-F238E27FC236}">
                <a16:creationId xmlns:a16="http://schemas.microsoft.com/office/drawing/2014/main" id="{A3F4DCC7-F024-43DD-A951-9C7FBCDA99F1}"/>
              </a:ext>
            </a:extLst>
          </p:cNvPr>
          <p:cNvSpPr/>
          <p:nvPr/>
        </p:nvSpPr>
        <p:spPr>
          <a:xfrm>
            <a:off x="4914899" y="5874775"/>
            <a:ext cx="2362200" cy="609600"/>
          </a:xfrm>
          <a:prstGeom prst="flowChartProcess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大气压</a:t>
            </a:r>
            <a:r>
              <a:rPr lang="en-US" altLang="zh-CN" dirty="0">
                <a:solidFill>
                  <a:schemeClr val="bg1">
                    <a:lumMod val="95000"/>
                    <a:lumOff val="5000"/>
                  </a:schemeClr>
                </a:solidFill>
              </a:rPr>
              <a:t>:760mmHg</a:t>
            </a:r>
            <a:endParaRPr lang="zh-CN" altLang="en-US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云形标注 19">
            <a:extLst>
              <a:ext uri="{FF2B5EF4-FFF2-40B4-BE49-F238E27FC236}">
                <a16:creationId xmlns:a16="http://schemas.microsoft.com/office/drawing/2014/main" id="{5DA5E197-F7BB-41B6-9D8B-42F2FAF3BBA4}"/>
              </a:ext>
            </a:extLst>
          </p:cNvPr>
          <p:cNvSpPr/>
          <p:nvPr/>
        </p:nvSpPr>
        <p:spPr>
          <a:xfrm>
            <a:off x="7277099" y="2893517"/>
            <a:ext cx="1066800" cy="762000"/>
          </a:xfrm>
          <a:prstGeom prst="cloudCallout">
            <a:avLst>
              <a:gd name="adj1" fmla="val 110674"/>
              <a:gd name="adj2" fmla="val 23153"/>
            </a:avLst>
          </a:prstGeom>
          <a:solidFill>
            <a:srgbClr val="FFC00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chemeClr val="accent1">
                    <a:lumMod val="75000"/>
                  </a:schemeClr>
                </a:solidFill>
              </a:rPr>
              <a:t>空气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2508D1E-81A0-4B39-9E8A-A4563AFDF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404" y="2227983"/>
            <a:ext cx="2267915" cy="3435824"/>
          </a:xfrm>
          <a:prstGeom prst="rect">
            <a:avLst/>
          </a:prstGeom>
        </p:spPr>
      </p:pic>
      <p:sp>
        <p:nvSpPr>
          <p:cNvPr id="20" name="箭头: 右 19">
            <a:extLst>
              <a:ext uri="{FF2B5EF4-FFF2-40B4-BE49-F238E27FC236}">
                <a16:creationId xmlns:a16="http://schemas.microsoft.com/office/drawing/2014/main" id="{4435E29B-1EA3-4EC1-BBA3-119EF69B3B32}"/>
              </a:ext>
            </a:extLst>
          </p:cNvPr>
          <p:cNvSpPr/>
          <p:nvPr/>
        </p:nvSpPr>
        <p:spPr>
          <a:xfrm>
            <a:off x="3293629" y="4417957"/>
            <a:ext cx="1542434" cy="6095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交换</a:t>
            </a: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B6BCB901-74D5-4298-BAE5-CFC20EE34123}"/>
              </a:ext>
            </a:extLst>
          </p:cNvPr>
          <p:cNvSpPr/>
          <p:nvPr/>
        </p:nvSpPr>
        <p:spPr>
          <a:xfrm flipH="1">
            <a:off x="7222320" y="4417957"/>
            <a:ext cx="1523121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交换</a:t>
            </a:r>
          </a:p>
        </p:txBody>
      </p:sp>
    </p:spTree>
    <p:extLst>
      <p:ext uri="{BB962C8B-B14F-4D97-AF65-F5344CB8AC3E}">
        <p14:creationId xmlns:p14="http://schemas.microsoft.com/office/powerpoint/2010/main" val="1724090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3">
            <a:extLst>
              <a:ext uri="{FF2B5EF4-FFF2-40B4-BE49-F238E27FC236}">
                <a16:creationId xmlns:a16="http://schemas.microsoft.com/office/drawing/2014/main" id="{6B167B6F-0DD6-4E90-AD40-9FD352D521E3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756051" y="1418397"/>
            <a:ext cx="8918575" cy="5041900"/>
          </a:xfrm>
        </p:spPr>
        <p:txBody>
          <a:bodyPr/>
          <a:lstStyle/>
          <a:p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分析单纯性和混合性酸碱失衡：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    用</a:t>
            </a:r>
            <a:r>
              <a:rPr lang="zh-CN" altLang="en-US" sz="2400" b="1" dirty="0">
                <a:solidFill>
                  <a:srgbClr val="FFC000"/>
                </a:solidFill>
              </a:rPr>
              <a:t>单纯性酸碱失衡预计代偿公式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来判断。步骤：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1.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通过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PH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、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三个参数，并结合临床确定原发失衡。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2.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根据原发失衡选用合适公式。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3.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将公式所得结果与实测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PCO2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或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相比较做出判断。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       凡落在公式计算代偿范围内的，可判断为单纯性酸碱失衡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       凡落在公式计算代偿范围外的，可判断为混合性酸碱失衡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 4.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若并发高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AG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代酸的混合性酸碱失衡，应计算潜在</a:t>
            </a:r>
            <a:r>
              <a:rPr lang="en-US" altLang="zh-CN" sz="2400" b="1" dirty="0">
                <a:solidFill>
                  <a:schemeClr val="tx1">
                    <a:lumMod val="85000"/>
                  </a:schemeClr>
                </a:solidFill>
              </a:rPr>
              <a:t>HCO3-</a:t>
            </a:r>
            <a:r>
              <a:rPr lang="zh-CN" altLang="en-US" sz="2400" b="1" dirty="0">
                <a:solidFill>
                  <a:schemeClr val="tx1">
                    <a:lumMod val="85000"/>
                  </a:schemeClr>
                </a:solidFill>
              </a:rPr>
              <a:t>，将其与公式所得预计值比较，判断有无代碱的存在。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9DEE0EEB-A1E2-49C3-8709-05427503DF53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1482675" y="1216025"/>
            <a:ext cx="8540750" cy="833438"/>
          </a:xfrm>
        </p:spPr>
        <p:txBody>
          <a:bodyPr/>
          <a:lstStyle/>
          <a:p>
            <a:pPr algn="ctr"/>
            <a:r>
              <a:rPr lang="zh-CN" altLang="en-US" sz="4000" b="1" dirty="0"/>
              <a:t>单纯酸碱失衡预计代偿公式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C83B11A2-ED87-443A-B7EF-E9289DA2C6FA}"/>
              </a:ext>
            </a:extLst>
          </p:cNvPr>
          <p:cNvSpPr>
            <a:spLocks noGrp="1" noRot="1" noChangeArrowheads="1"/>
          </p:cNvSpPr>
          <p:nvPr>
            <p:ph type="body" idx="1"/>
          </p:nvPr>
        </p:nvSpPr>
        <p:spPr>
          <a:xfrm>
            <a:off x="1277195" y="2120900"/>
            <a:ext cx="9637609" cy="4737100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tx1">
                    <a:lumMod val="85000"/>
                  </a:schemeClr>
                </a:solidFill>
              </a:rPr>
              <a:t>—————————————————————————————————————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原发失衡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原发化学变化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代偿反应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预计代偿公式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                 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代偿极限</a:t>
            </a: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代酸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↓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↓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PCO2=1.5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×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+8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2                         10mmhg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代碱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↑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↑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PCO2=0.9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×△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5                      55mmhg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呼酸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↑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↑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急性：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代偿性↑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3-4mmhg                  30mmol/L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None/>
            </a:pP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                                         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慢性：△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=0.35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×△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5.58       42-45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None/>
            </a:pP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呼碱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  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↓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    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↓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急性：△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=0.2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×△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2.5 	      18mmol/L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None/>
            </a:pP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		                                                    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慢性：△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HCO</a:t>
            </a:r>
            <a:r>
              <a:rPr lang="en-US" altLang="zh-CN" sz="1800" b="1" baseline="-25000" dirty="0">
                <a:solidFill>
                  <a:schemeClr val="tx1">
                    <a:lumMod val="85000"/>
                  </a:schemeClr>
                </a:solidFill>
              </a:rPr>
              <a:t>3</a:t>
            </a:r>
            <a:r>
              <a:rPr lang="en-US" altLang="zh-CN" sz="1800" b="1" baseline="30000" dirty="0">
                <a:solidFill>
                  <a:schemeClr val="tx1">
                    <a:lumMod val="85000"/>
                  </a:schemeClr>
                </a:solidFill>
              </a:rPr>
              <a:t>-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=0.49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×△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PCO2</a:t>
            </a:r>
            <a:r>
              <a:rPr lang="zh-CN" altLang="zh-CN" sz="1800" b="1" dirty="0">
                <a:solidFill>
                  <a:schemeClr val="tx1">
                    <a:lumMod val="85000"/>
                  </a:schemeClr>
                </a:solidFill>
              </a:rPr>
              <a:t>±</a:t>
            </a: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1.72       12-15							</a:t>
            </a:r>
            <a:endParaRPr lang="zh-CN" altLang="zh-CN" sz="1800" b="1" dirty="0">
              <a:solidFill>
                <a:schemeClr val="tx1">
                  <a:lumMod val="85000"/>
                </a:schemeClr>
              </a:solidFill>
            </a:endParaRP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b="1" dirty="0">
                <a:solidFill>
                  <a:schemeClr val="tx1">
                    <a:lumMod val="85000"/>
                  </a:schemeClr>
                </a:solidFill>
              </a:rPr>
              <a:t>—————————————————————————————————————————</a:t>
            </a:r>
          </a:p>
          <a:p>
            <a:pPr>
              <a:buFont typeface="Wingdings" panose="05000000000000000000" pitchFamily="2" charset="2"/>
              <a:buNone/>
            </a:pPr>
            <a:endParaRPr lang="zh-CN" altLang="en-US" sz="1800" b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6CC312-3978-44DF-BF08-8860D6FCB224}"/>
              </a:ext>
            </a:extLst>
          </p:cNvPr>
          <p:cNvSpPr txBox="1"/>
          <p:nvPr/>
        </p:nvSpPr>
        <p:spPr>
          <a:xfrm>
            <a:off x="1277195" y="6007510"/>
            <a:ext cx="9852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来源：陆军军医大学新桥医院，钱桂生，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动脉血气分析与酸碱失衡判断进展及其临床意义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endParaRPr lang="zh-CN" altLang="en-US" dirty="0"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0E4B350-9158-4939-8CA8-C74ED26D9C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2861" y="964426"/>
            <a:ext cx="9018998" cy="51093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0D604CC-A90B-4F37-9442-C5DA4C0B444B}"/>
              </a:ext>
            </a:extLst>
          </p:cNvPr>
          <p:cNvSpPr txBox="1"/>
          <p:nvPr/>
        </p:nvSpPr>
        <p:spPr>
          <a:xfrm>
            <a:off x="1203044" y="6243485"/>
            <a:ext cx="945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《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病理生理学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》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（第八版），人民卫生出版社</a:t>
            </a:r>
          </a:p>
        </p:txBody>
      </p:sp>
    </p:spTree>
    <p:extLst>
      <p:ext uri="{BB962C8B-B14F-4D97-AF65-F5344CB8AC3E}">
        <p14:creationId xmlns:p14="http://schemas.microsoft.com/office/powerpoint/2010/main" val="947612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5b0988e595225.cdn.sohucs.com/images/20180919/2e719d0d3e6e47779d7f0111b1640043.jpeg">
            <a:extLst>
              <a:ext uri="{FF2B5EF4-FFF2-40B4-BE49-F238E27FC236}">
                <a16:creationId xmlns:a16="http://schemas.microsoft.com/office/drawing/2014/main" id="{B0325806-129F-4C90-9E31-F233C2D08B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63" y="839276"/>
            <a:ext cx="7638005" cy="29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5b0988e595225.cdn.sohucs.com/images/20180919/fdcd2d5ba272427496001efda2f41ee8.jpeg">
            <a:extLst>
              <a:ext uri="{FF2B5EF4-FFF2-40B4-BE49-F238E27FC236}">
                <a16:creationId xmlns:a16="http://schemas.microsoft.com/office/drawing/2014/main" id="{51B3BE27-103D-4E5B-92BF-5486FEB63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8463" y="3919999"/>
            <a:ext cx="7660221" cy="263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7448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http://5b0988e595225.cdn.sohucs.com/images/20180919/64d7b994185f4e8ab220c8ccc67e6685.jpeg">
            <a:extLst>
              <a:ext uri="{FF2B5EF4-FFF2-40B4-BE49-F238E27FC236}">
                <a16:creationId xmlns:a16="http://schemas.microsoft.com/office/drawing/2014/main" id="{59C6AA4E-F778-442E-8D64-0BA47B07F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23" y="839584"/>
            <a:ext cx="9296612" cy="5708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760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http://5b0988e595225.cdn.sohucs.com/images/20180919/72f0f99b4b024d91ad9dec5fff4fc87c.jpeg">
            <a:extLst>
              <a:ext uri="{FF2B5EF4-FFF2-40B4-BE49-F238E27FC236}">
                <a16:creationId xmlns:a16="http://schemas.microsoft.com/office/drawing/2014/main" id="{5521A620-BDDE-452C-A769-87C3C81DD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554" y="1081703"/>
            <a:ext cx="9208481" cy="5309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626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1625A4-154E-45C9-B9DB-B622AB5F4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221CEA-2447-41AC-AEED-91667AC8C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1249368"/>
            <a:ext cx="12011025" cy="4467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990D36-8FEF-45D8-AB31-D819EDD5DFAA}"/>
              </a:ext>
            </a:extLst>
          </p:cNvPr>
          <p:cNvSpPr txBox="1"/>
          <p:nvPr/>
        </p:nvSpPr>
        <p:spPr>
          <a:xfrm>
            <a:off x="600177" y="5837175"/>
            <a:ext cx="10991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中华肺部学杂志 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2010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年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4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月 第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3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卷 第</a:t>
            </a:r>
            <a:r>
              <a:rPr lang="en-US" altLang="zh-CN" dirty="0">
                <a:latin typeface="仿宋" panose="02010609060101010101" pitchFamily="49" charset="-122"/>
                <a:ea typeface="仿宋" panose="02010609060101010101" pitchFamily="49" charset="-122"/>
              </a:rPr>
              <a:t>2</a:t>
            </a:r>
            <a:r>
              <a:rPr lang="zh-CN" altLang="en-US" dirty="0">
                <a:latin typeface="仿宋" panose="02010609060101010101" pitchFamily="49" charset="-122"/>
                <a:ea typeface="仿宋" panose="02010609060101010101" pitchFamily="49" charset="-122"/>
              </a:rPr>
              <a:t>期 钱桂生，动脉血气分析与酸碱失衡判断进展及其临床意义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713359-ECD7-40C3-B497-E498B0CAE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58855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BBA30D0-0486-4DDD-A93F-2D7F109035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23652" y="965200"/>
            <a:ext cx="6248400" cy="939800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r>
              <a:rPr lang="zh-CN" altLang="en-US" sz="3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单纯的酸碱紊乱及其继发性改变</a:t>
            </a:r>
            <a:br>
              <a:rPr lang="en-US" altLang="zh-CN" sz="3600" dirty="0">
                <a:solidFill>
                  <a:srgbClr val="FFFF00"/>
                </a:solidFill>
                <a:ea typeface="黑体" pitchFamily="2" charset="-122"/>
              </a:rPr>
            </a:br>
            <a:r>
              <a:rPr lang="zh-CN" altLang="en-US" sz="2700" b="1" u="sng" dirty="0">
                <a:latin typeface="+mn-lt"/>
                <a:ea typeface="黑体" pitchFamily="2" charset="-122"/>
                <a:cs typeface="+mn-cs"/>
              </a:rPr>
              <a:t>（经验估算值）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4EF4F3A0-C018-43EA-A2A2-A0D005E15C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286000" y="2003323"/>
            <a:ext cx="7848600" cy="4953000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zh-CN" altLang="en-US" sz="2400" dirty="0">
              <a:solidFill>
                <a:srgbClr val="FF0000"/>
              </a:solidFill>
              <a:ea typeface="黑体" pitchFamily="2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rgbClr val="92D050"/>
                </a:solidFill>
                <a:ea typeface="黑体" pitchFamily="2" charset="-122"/>
              </a:rPr>
              <a:t>呼吸性</a:t>
            </a:r>
            <a:r>
              <a:rPr lang="zh-CN" altLang="en-US" sz="2400" dirty="0">
                <a:ea typeface="黑体" pitchFamily="2" charset="-122"/>
              </a:rPr>
              <a:t>酸中毒：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原发性的</a:t>
            </a:r>
            <a:r>
              <a:rPr lang="en-US" altLang="zh-CN" sz="2400" dirty="0">
                <a:ea typeface="黑体" pitchFamily="2" charset="-122"/>
              </a:rPr>
              <a:t>PaCO</a:t>
            </a:r>
            <a:r>
              <a:rPr lang="en-US" altLang="zh-CN" sz="2400" baseline="-25000" dirty="0">
                <a:ea typeface="黑体" pitchFamily="2" charset="-122"/>
              </a:rPr>
              <a:t>2</a:t>
            </a:r>
            <a:r>
              <a:rPr lang="en-US" altLang="zh-CN" sz="2400" dirty="0">
                <a:ea typeface="黑体" pitchFamily="2" charset="-122"/>
              </a:rPr>
              <a:t>↑  </a:t>
            </a:r>
            <a:r>
              <a:rPr lang="en-US" altLang="zh-CN" dirty="0">
                <a:ea typeface="黑体" pitchFamily="2" charset="-122"/>
              </a:rPr>
              <a:t>→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继发性</a:t>
            </a:r>
            <a:r>
              <a:rPr lang="en-US" altLang="zh-CN" sz="2400" dirty="0">
                <a:ea typeface="黑体" pitchFamily="2" charset="-122"/>
              </a:rPr>
              <a:t>HCO</a:t>
            </a:r>
            <a:r>
              <a:rPr lang="en-US" altLang="zh-CN" sz="2400" baseline="-25000" dirty="0">
                <a:ea typeface="黑体" pitchFamily="2" charset="-122"/>
              </a:rPr>
              <a:t>3</a:t>
            </a:r>
            <a:r>
              <a:rPr lang="en-US" altLang="zh-CN" sz="2400" baseline="30000" dirty="0">
                <a:ea typeface="黑体" pitchFamily="2" charset="-122"/>
              </a:rPr>
              <a:t>-</a:t>
            </a:r>
            <a:r>
              <a:rPr lang="en-US" altLang="zh-CN" sz="2400" dirty="0">
                <a:ea typeface="黑体" pitchFamily="2" charset="-122"/>
              </a:rPr>
              <a:t>↑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    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　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 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</a:t>
            </a:r>
            <a:r>
              <a:rPr lang="en-US" altLang="zh-CN" sz="2400" baseline="-250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1/10 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ea typeface="黑体" pitchFamily="2" charset="-122"/>
              </a:rPr>
              <a:t>急性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    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　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 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PaCO2×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1/3</a:t>
            </a:r>
            <a:r>
              <a:rPr lang="en-US" altLang="zh-CN" b="1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 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ea typeface="黑体" pitchFamily="2" charset="-122"/>
              </a:rPr>
              <a:t>慢性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)</a:t>
            </a:r>
            <a:endParaRPr lang="zh-CN" altLang="en-US" sz="2400" dirty="0">
              <a:solidFill>
                <a:srgbClr val="FFC000"/>
              </a:solidFill>
              <a:ea typeface="黑体" pitchFamily="2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rgbClr val="92D050"/>
                </a:solidFill>
                <a:ea typeface="黑体" pitchFamily="2" charset="-122"/>
              </a:rPr>
              <a:t>呼吸性</a:t>
            </a:r>
            <a:r>
              <a:rPr lang="zh-CN" altLang="en-US" sz="2400" dirty="0">
                <a:ea typeface="黑体" pitchFamily="2" charset="-122"/>
              </a:rPr>
              <a:t>碱中毒：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原发性的</a:t>
            </a:r>
            <a:r>
              <a:rPr lang="en-US" altLang="zh-CN" sz="2400" dirty="0">
                <a:ea typeface="黑体" pitchFamily="2" charset="-122"/>
              </a:rPr>
              <a:t>PaCO</a:t>
            </a:r>
            <a:r>
              <a:rPr lang="en-US" altLang="zh-CN" sz="2400" baseline="-25000" dirty="0">
                <a:ea typeface="黑体" pitchFamily="2" charset="-122"/>
              </a:rPr>
              <a:t>2</a:t>
            </a:r>
            <a:r>
              <a:rPr lang="en-US" altLang="zh-CN" sz="2400" dirty="0">
                <a:ea typeface="黑体" pitchFamily="2" charset="-122"/>
              </a:rPr>
              <a:t>↓  </a:t>
            </a:r>
            <a:r>
              <a:rPr lang="en-US" altLang="zh-CN" dirty="0">
                <a:ea typeface="黑体" pitchFamily="2" charset="-122"/>
              </a:rPr>
              <a:t>→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继发性</a:t>
            </a:r>
            <a:r>
              <a:rPr lang="en-US" altLang="zh-CN" sz="2400" dirty="0">
                <a:ea typeface="黑体" pitchFamily="2" charset="-122"/>
              </a:rPr>
              <a:t>HCO</a:t>
            </a:r>
            <a:r>
              <a:rPr lang="en-US" altLang="zh-CN" sz="2400" baseline="-25000" dirty="0">
                <a:ea typeface="黑体" pitchFamily="2" charset="-122"/>
              </a:rPr>
              <a:t>3</a:t>
            </a:r>
            <a:r>
              <a:rPr lang="en-US" altLang="zh-CN" sz="2400" baseline="30000" dirty="0">
                <a:ea typeface="黑体" pitchFamily="2" charset="-122"/>
              </a:rPr>
              <a:t>-</a:t>
            </a:r>
            <a:r>
              <a:rPr lang="en-US" altLang="zh-CN" sz="2400" dirty="0">
                <a:ea typeface="黑体" pitchFamily="2" charset="-122"/>
              </a:rPr>
              <a:t>↓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ea typeface="黑体" pitchFamily="2" charset="-122"/>
              </a:rPr>
              <a:t>　　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  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PaCO2 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1/5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ea typeface="黑体" pitchFamily="2" charset="-122"/>
              </a:rPr>
              <a:t>急性）</a:t>
            </a:r>
            <a:endParaRPr lang="en-US" altLang="zh-CN" sz="2400" dirty="0">
              <a:solidFill>
                <a:srgbClr val="FFC000"/>
              </a:solidFill>
              <a:ea typeface="黑体" pitchFamily="2" charset="-12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    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  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PaCO2 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1/2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   </a:t>
            </a:r>
            <a:r>
              <a:rPr lang="en-US" altLang="zh-CN" sz="2400" dirty="0">
                <a:solidFill>
                  <a:srgbClr val="FFC000"/>
                </a:solidFill>
                <a:ea typeface="黑体" pitchFamily="2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ea typeface="黑体" pitchFamily="2" charset="-122"/>
              </a:rPr>
              <a:t>慢性）</a:t>
            </a:r>
            <a:endParaRPr lang="zh-CN" altLang="en-US" sz="2400" dirty="0">
              <a:solidFill>
                <a:srgbClr val="FFFF00"/>
              </a:solidFill>
              <a:latin typeface="黑体" pitchFamily="2" charset="-122"/>
              <a:ea typeface="黑体" pitchFamily="2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rgbClr val="92D050"/>
                </a:solidFill>
                <a:ea typeface="黑体" pitchFamily="2" charset="-122"/>
              </a:rPr>
              <a:t>代谢性</a:t>
            </a:r>
            <a:r>
              <a:rPr lang="zh-CN" altLang="en-US" sz="2400" dirty="0">
                <a:ea typeface="黑体" pitchFamily="2" charset="-122"/>
              </a:rPr>
              <a:t>酸中毒：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原发性的</a:t>
            </a:r>
            <a:r>
              <a:rPr lang="en-US" altLang="zh-CN" sz="2400" dirty="0">
                <a:ea typeface="黑体" pitchFamily="2" charset="-122"/>
              </a:rPr>
              <a:t>HCO</a:t>
            </a:r>
            <a:r>
              <a:rPr lang="en-US" altLang="zh-CN" sz="2400" baseline="-25000" dirty="0">
                <a:ea typeface="黑体" pitchFamily="2" charset="-122"/>
              </a:rPr>
              <a:t>3</a:t>
            </a:r>
            <a:r>
              <a:rPr lang="en-US" altLang="zh-CN" sz="2400" baseline="30000" dirty="0">
                <a:ea typeface="黑体" pitchFamily="2" charset="-122"/>
              </a:rPr>
              <a:t>-</a:t>
            </a:r>
            <a:r>
              <a:rPr lang="en-US" altLang="zh-CN" sz="2400" dirty="0">
                <a:ea typeface="黑体" pitchFamily="2" charset="-122"/>
              </a:rPr>
              <a:t>↓  </a:t>
            </a:r>
            <a:r>
              <a:rPr lang="en-US" altLang="zh-CN" dirty="0">
                <a:ea typeface="黑体" pitchFamily="2" charset="-122"/>
              </a:rPr>
              <a:t>→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继发性</a:t>
            </a:r>
            <a:r>
              <a:rPr lang="en-US" altLang="zh-CN" sz="2400" dirty="0">
                <a:ea typeface="黑体" pitchFamily="2" charset="-122"/>
              </a:rPr>
              <a:t>PaCO</a:t>
            </a:r>
            <a:r>
              <a:rPr lang="en-US" altLang="zh-CN" sz="2400" baseline="-25000" dirty="0">
                <a:ea typeface="黑体" pitchFamily="2" charset="-122"/>
              </a:rPr>
              <a:t>2</a:t>
            </a:r>
            <a:r>
              <a:rPr lang="en-US" altLang="zh-CN" sz="2400" dirty="0">
                <a:ea typeface="黑体" pitchFamily="2" charset="-122"/>
              </a:rPr>
              <a:t>↓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sz="2400" dirty="0">
                <a:ea typeface="黑体" pitchFamily="2" charset="-122"/>
              </a:rPr>
              <a:t> </a:t>
            </a:r>
            <a:r>
              <a:rPr lang="zh-CN" altLang="en-US" sz="2400" dirty="0">
                <a:ea typeface="黑体" pitchFamily="2" charset="-122"/>
              </a:rPr>
              <a:t>　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    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△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HCO3- 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1.2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rgbClr val="92D050"/>
                </a:solidFill>
                <a:ea typeface="黑体" pitchFamily="2" charset="-122"/>
              </a:rPr>
              <a:t>代谢性</a:t>
            </a:r>
            <a:r>
              <a:rPr lang="zh-CN" altLang="en-US" sz="2400" dirty="0">
                <a:ea typeface="黑体" pitchFamily="2" charset="-122"/>
              </a:rPr>
              <a:t>碱中毒：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原发性的</a:t>
            </a:r>
            <a:r>
              <a:rPr lang="en-US" altLang="zh-CN" sz="2400" dirty="0">
                <a:ea typeface="黑体" pitchFamily="2" charset="-122"/>
              </a:rPr>
              <a:t>HCO</a:t>
            </a:r>
            <a:r>
              <a:rPr lang="en-US" altLang="zh-CN" sz="2400" baseline="-25000" dirty="0">
                <a:ea typeface="黑体" pitchFamily="2" charset="-122"/>
              </a:rPr>
              <a:t>3</a:t>
            </a:r>
            <a:r>
              <a:rPr lang="en-US" altLang="zh-CN" sz="2400" baseline="30000" dirty="0">
                <a:ea typeface="黑体" pitchFamily="2" charset="-122"/>
              </a:rPr>
              <a:t>-</a:t>
            </a:r>
            <a:r>
              <a:rPr lang="en-US" altLang="zh-CN" sz="2400" dirty="0">
                <a:ea typeface="黑体" pitchFamily="2" charset="-122"/>
              </a:rPr>
              <a:t>↑  </a:t>
            </a:r>
            <a:r>
              <a:rPr lang="en-US" altLang="zh-CN" dirty="0">
                <a:ea typeface="黑体" pitchFamily="2" charset="-122"/>
              </a:rPr>
              <a:t>→</a:t>
            </a:r>
            <a:r>
              <a:rPr lang="zh-CN" altLang="en-US" sz="2400" b="1" u="sng" dirty="0">
                <a:solidFill>
                  <a:schemeClr val="tx2"/>
                </a:solidFill>
                <a:ea typeface="黑体" pitchFamily="2" charset="-122"/>
              </a:rPr>
              <a:t>继发性</a:t>
            </a:r>
            <a:r>
              <a:rPr lang="en-US" altLang="zh-CN" sz="2400" dirty="0">
                <a:ea typeface="黑体" pitchFamily="2" charset="-122"/>
              </a:rPr>
              <a:t>PaCO</a:t>
            </a:r>
            <a:r>
              <a:rPr lang="en-US" altLang="zh-CN" sz="2400" baseline="-25000" dirty="0">
                <a:ea typeface="黑体" pitchFamily="2" charset="-122"/>
              </a:rPr>
              <a:t>2</a:t>
            </a:r>
            <a:r>
              <a:rPr lang="en-US" altLang="zh-CN" sz="2400" dirty="0">
                <a:ea typeface="黑体" pitchFamily="2" charset="-122"/>
              </a:rPr>
              <a:t>↑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sz="2400" dirty="0">
                <a:ea typeface="黑体" pitchFamily="2" charset="-122"/>
              </a:rPr>
              <a:t> </a:t>
            </a:r>
            <a:r>
              <a:rPr lang="zh-CN" altLang="en-US" sz="2400" dirty="0">
                <a:ea typeface="黑体" pitchFamily="2" charset="-122"/>
              </a:rPr>
              <a:t>　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     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△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HCO3- ×</a:t>
            </a:r>
            <a:r>
              <a:rPr lang="en-US" altLang="zh-CN" sz="24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0.9</a:t>
            </a:r>
          </a:p>
        </p:txBody>
      </p:sp>
    </p:spTree>
    <p:extLst>
      <p:ext uri="{BB962C8B-B14F-4D97-AF65-F5344CB8AC3E}">
        <p14:creationId xmlns:p14="http://schemas.microsoft.com/office/powerpoint/2010/main" val="3275878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9" descr="http://p3.so.qhmsg.com/t015c311ad0944815c8.jpg">
            <a:extLst>
              <a:ext uri="{FF2B5EF4-FFF2-40B4-BE49-F238E27FC236}">
                <a16:creationId xmlns:a16="http://schemas.microsoft.com/office/drawing/2014/main" id="{B245434A-82DA-45B6-A9FA-E5B623D9F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97" y="2896354"/>
            <a:ext cx="1624882" cy="180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流程图: 可选过程 19">
            <a:extLst>
              <a:ext uri="{FF2B5EF4-FFF2-40B4-BE49-F238E27FC236}">
                <a16:creationId xmlns:a16="http://schemas.microsoft.com/office/drawing/2014/main" id="{49E81F3B-9E0E-4045-9538-0C969C907B00}"/>
              </a:ext>
            </a:extLst>
          </p:cNvPr>
          <p:cNvSpPr/>
          <p:nvPr/>
        </p:nvSpPr>
        <p:spPr>
          <a:xfrm>
            <a:off x="6468397" y="4114800"/>
            <a:ext cx="3962400" cy="15240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146" name="标题 1">
            <a:extLst>
              <a:ext uri="{FF2B5EF4-FFF2-40B4-BE49-F238E27FC236}">
                <a16:creationId xmlns:a16="http://schemas.microsoft.com/office/drawing/2014/main" id="{35D463CA-67BF-4B72-9FFB-C575BD56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03" y="1099098"/>
            <a:ext cx="9860039" cy="889000"/>
          </a:xfrm>
        </p:spPr>
        <p:txBody>
          <a:bodyPr>
            <a:noAutofit/>
          </a:bodyPr>
          <a:lstStyle/>
          <a:p>
            <a:pPr marL="54864">
              <a:defRPr/>
            </a:pP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呼吸性酸中毒，原发性</a:t>
            </a:r>
            <a:r>
              <a:rPr lang="en-US" altLang="zh-CN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CO2</a:t>
            </a: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升高，带动</a:t>
            </a:r>
            <a:r>
              <a:rPr lang="en-US" altLang="zh-CN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HCO3-</a:t>
            </a: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升高。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AB03ABC-4053-4DB3-AF1F-1A6014FFEC10}"/>
              </a:ext>
            </a:extLst>
          </p:cNvPr>
          <p:cNvSpPr/>
          <p:nvPr/>
        </p:nvSpPr>
        <p:spPr>
          <a:xfrm>
            <a:off x="663678" y="5830267"/>
            <a:ext cx="5257800" cy="75723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000" dirty="0">
                <a:ea typeface="黑体" pitchFamily="2" charset="-122"/>
              </a:rPr>
              <a:t>△ </a:t>
            </a:r>
            <a:r>
              <a:rPr lang="en-US" altLang="zh-CN" sz="2000" dirty="0">
                <a:ea typeface="黑体" pitchFamily="2" charset="-122"/>
              </a:rPr>
              <a:t>HCO</a:t>
            </a:r>
            <a:r>
              <a:rPr lang="en-US" altLang="zh-CN" sz="2000" baseline="-25000" dirty="0">
                <a:ea typeface="黑体" pitchFamily="2" charset="-122"/>
              </a:rPr>
              <a:t>3</a:t>
            </a:r>
            <a:r>
              <a:rPr lang="en-US" altLang="zh-CN" sz="2000" baseline="30000" dirty="0">
                <a:ea typeface="黑体" pitchFamily="2" charset="-122"/>
              </a:rPr>
              <a:t>-</a:t>
            </a:r>
            <a:r>
              <a:rPr lang="zh-CN" altLang="en-US" sz="2000" baseline="30000" dirty="0">
                <a:ea typeface="黑体" pitchFamily="2" charset="-122"/>
              </a:rPr>
              <a:t>　</a:t>
            </a:r>
            <a:r>
              <a:rPr lang="zh-CN" altLang="en-US" sz="2000" dirty="0">
                <a:ea typeface="黑体" pitchFamily="2" charset="-122"/>
              </a:rPr>
              <a:t>＝ △</a:t>
            </a:r>
            <a:r>
              <a:rPr lang="en-US" altLang="zh-CN" sz="2000" dirty="0">
                <a:solidFill>
                  <a:srgbClr val="FFC000"/>
                </a:solidFill>
                <a:ea typeface="黑体" pitchFamily="2" charset="-122"/>
              </a:rPr>
              <a:t>PaCO</a:t>
            </a:r>
            <a:r>
              <a:rPr lang="en-US" altLang="zh-CN" sz="2000" baseline="-25000" dirty="0">
                <a:solidFill>
                  <a:srgbClr val="FFC000"/>
                </a:solidFill>
                <a:ea typeface="黑体" pitchFamily="2" charset="-122"/>
              </a:rPr>
              <a:t>2</a:t>
            </a:r>
            <a:r>
              <a:rPr lang="en-US" altLang="zh-CN" sz="2000" dirty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×</a:t>
            </a:r>
            <a:r>
              <a:rPr lang="en-US" altLang="zh-CN" sz="2400" dirty="0">
                <a:solidFill>
                  <a:srgbClr val="92D050"/>
                </a:solidFill>
                <a:ea typeface="黑体" pitchFamily="2" charset="-122"/>
              </a:rPr>
              <a:t>1/10 </a:t>
            </a:r>
            <a:r>
              <a:rPr lang="en-US" altLang="zh-CN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 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急性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000" dirty="0">
                <a:ea typeface="黑体" pitchFamily="2" charset="-122"/>
              </a:rPr>
              <a:t>△ </a:t>
            </a:r>
            <a:r>
              <a:rPr lang="en-US" altLang="zh-CN" sz="2000" dirty="0">
                <a:ea typeface="黑体" pitchFamily="2" charset="-122"/>
              </a:rPr>
              <a:t>HCO</a:t>
            </a:r>
            <a:r>
              <a:rPr lang="en-US" altLang="zh-CN" sz="2000" baseline="-25000" dirty="0">
                <a:ea typeface="黑体" pitchFamily="2" charset="-122"/>
              </a:rPr>
              <a:t>3</a:t>
            </a:r>
            <a:r>
              <a:rPr lang="en-US" altLang="zh-CN" sz="2000" baseline="30000" dirty="0">
                <a:ea typeface="黑体" pitchFamily="2" charset="-122"/>
              </a:rPr>
              <a:t>-</a:t>
            </a:r>
            <a:r>
              <a:rPr lang="zh-CN" altLang="en-US" sz="2000" baseline="30000" dirty="0">
                <a:ea typeface="黑体" pitchFamily="2" charset="-122"/>
              </a:rPr>
              <a:t>　</a:t>
            </a:r>
            <a:r>
              <a:rPr lang="zh-CN" altLang="en-US" sz="2000" dirty="0">
                <a:ea typeface="黑体" pitchFamily="2" charset="-122"/>
              </a:rPr>
              <a:t>＝ △</a:t>
            </a:r>
            <a:r>
              <a:rPr lang="en-US" altLang="zh-CN" sz="2000" dirty="0">
                <a:solidFill>
                  <a:srgbClr val="FFC000"/>
                </a:solidFill>
                <a:ea typeface="黑体" pitchFamily="2" charset="-122"/>
              </a:rPr>
              <a:t>PaCO</a:t>
            </a:r>
            <a:r>
              <a:rPr lang="en-US" altLang="zh-CN" sz="1400" dirty="0">
                <a:solidFill>
                  <a:srgbClr val="FFC000"/>
                </a:solidFill>
                <a:ea typeface="黑体" pitchFamily="2" charset="-122"/>
              </a:rPr>
              <a:t>2</a:t>
            </a:r>
            <a:r>
              <a:rPr lang="en-US" altLang="zh-CN" sz="2000" dirty="0">
                <a:solidFill>
                  <a:srgbClr val="FFC000"/>
                </a:solidFill>
                <a:ea typeface="黑体" pitchFamily="2" charset="-122"/>
              </a:rPr>
              <a:t>×</a:t>
            </a:r>
            <a:r>
              <a:rPr lang="en-US" altLang="zh-CN" sz="2400" dirty="0">
                <a:solidFill>
                  <a:srgbClr val="92D050"/>
                </a:solidFill>
                <a:ea typeface="黑体" pitchFamily="2" charset="-122"/>
              </a:rPr>
              <a:t>1/3</a:t>
            </a:r>
            <a:r>
              <a:rPr lang="en-US" altLang="zh-CN" sz="2000" b="1" dirty="0">
                <a:solidFill>
                  <a:srgbClr val="92D050"/>
                </a:solidFill>
                <a:latin typeface="黑体" pitchFamily="2" charset="-122"/>
                <a:ea typeface="黑体" pitchFamily="2" charset="-122"/>
              </a:rPr>
              <a:t> </a:t>
            </a:r>
            <a:r>
              <a:rPr lang="en-US" altLang="zh-CN" sz="2000" dirty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  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慢性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6" name="矩形 7">
            <a:extLst>
              <a:ext uri="{FF2B5EF4-FFF2-40B4-BE49-F238E27FC236}">
                <a16:creationId xmlns:a16="http://schemas.microsoft.com/office/drawing/2014/main" id="{8D2DF304-BEC0-46E3-8559-6B434E9F2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0207" y="2209676"/>
            <a:ext cx="1752600" cy="461963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△</a:t>
            </a:r>
            <a:r>
              <a:rPr lang="en-US" altLang="zh-CN" sz="2400" dirty="0">
                <a:solidFill>
                  <a:srgbClr val="FFFF00"/>
                </a:solidFill>
                <a:ea typeface="黑体" panose="02010609060101010101" pitchFamily="49" charset="-122"/>
              </a:rPr>
              <a:t>PaCO</a:t>
            </a:r>
            <a:r>
              <a:rPr lang="en-US" altLang="zh-CN" sz="2400" baseline="-25000" dirty="0">
                <a:solidFill>
                  <a:srgbClr val="FFFF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↑↑</a:t>
            </a:r>
            <a:endParaRPr lang="zh-CN" altLang="en-US" dirty="0"/>
          </a:p>
        </p:txBody>
      </p:sp>
      <p:sp>
        <p:nvSpPr>
          <p:cNvPr id="2057" name="矩形 8">
            <a:extLst>
              <a:ext uri="{FF2B5EF4-FFF2-40B4-BE49-F238E27FC236}">
                <a16:creationId xmlns:a16="http://schemas.microsoft.com/office/drawing/2014/main" id="{20D42B24-C3E1-4C3F-93C1-E78655901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1897" y="5034861"/>
            <a:ext cx="1676400" cy="523875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△ </a:t>
            </a:r>
            <a:r>
              <a:rPr lang="en-US" altLang="zh-CN" sz="2400" dirty="0">
                <a:solidFill>
                  <a:srgbClr val="FFFFFF"/>
                </a:solidFill>
                <a:ea typeface="黑体" panose="02010609060101010101" pitchFamily="49" charset="-122"/>
              </a:rPr>
              <a:t>HCO</a:t>
            </a:r>
            <a:r>
              <a:rPr lang="en-US" altLang="zh-CN" sz="2400" baseline="-25000" dirty="0">
                <a:solidFill>
                  <a:srgbClr val="FFFFFF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400" baseline="30000" dirty="0">
                <a:solidFill>
                  <a:srgbClr val="FFFFFF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800" dirty="0">
                <a:solidFill>
                  <a:srgbClr val="FFFFFF"/>
                </a:solidFill>
                <a:ea typeface="黑体" panose="02010609060101010101" pitchFamily="49" charset="-122"/>
              </a:rPr>
              <a:t>↑</a:t>
            </a:r>
            <a:endParaRPr lang="zh-CN" altLang="en-US" dirty="0"/>
          </a:p>
        </p:txBody>
      </p:sp>
      <p:pic>
        <p:nvPicPr>
          <p:cNvPr id="2058" name="Picture 11" descr="http://photocdn.sohu.com/20150313/mp5939169_1426203888702_2.jpeg">
            <a:extLst>
              <a:ext uri="{FF2B5EF4-FFF2-40B4-BE49-F238E27FC236}">
                <a16:creationId xmlns:a16="http://schemas.microsoft.com/office/drawing/2014/main" id="{2D9C8603-664E-4204-8CC9-90E120EF19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779" y="4076916"/>
            <a:ext cx="785479" cy="812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3" name="内容占位符 2">
            <a:extLst>
              <a:ext uri="{FF2B5EF4-FFF2-40B4-BE49-F238E27FC236}">
                <a16:creationId xmlns:a16="http://schemas.microsoft.com/office/drawing/2014/main" id="{E6EC4C1F-5D77-421D-BA9A-432F99F46B09}"/>
              </a:ext>
            </a:extLst>
          </p:cNvPr>
          <p:cNvSpPr txBox="1">
            <a:spLocks/>
          </p:cNvSpPr>
          <p:nvPr/>
        </p:nvSpPr>
        <p:spPr bwMode="auto">
          <a:xfrm>
            <a:off x="5347596" y="1979176"/>
            <a:ext cx="5987845" cy="180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 </a:t>
            </a:r>
            <a:r>
              <a:rPr lang="en-US" altLang="zh-CN" sz="2400" dirty="0">
                <a:ea typeface="楷体_GB2312" pitchFamily="49" charset="-122"/>
              </a:rPr>
              <a:t>pH</a:t>
            </a:r>
            <a:r>
              <a:rPr lang="zh-CN" altLang="en-US" sz="2400" dirty="0">
                <a:ea typeface="楷体_GB2312" pitchFamily="49" charset="-122"/>
              </a:rPr>
              <a:t>值取决于碳酸氢盐缓冲对（</a:t>
            </a:r>
            <a:r>
              <a:rPr lang="en-US" altLang="zh-CN" sz="2400" dirty="0">
                <a:ea typeface="楷体_GB2312" pitchFamily="49" charset="-122"/>
              </a:rPr>
              <a:t>BHCO</a:t>
            </a:r>
            <a:r>
              <a:rPr lang="en-US" altLang="zh-CN" sz="2400" baseline="-30000" dirty="0">
                <a:ea typeface="楷体_GB2312" pitchFamily="49" charset="-122"/>
              </a:rPr>
              <a:t>3</a:t>
            </a:r>
            <a:r>
              <a:rPr lang="en-US" altLang="zh-CN" sz="2400" dirty="0">
                <a:ea typeface="楷体_GB2312" pitchFamily="49" charset="-122"/>
              </a:rPr>
              <a:t>/H</a:t>
            </a:r>
            <a:r>
              <a:rPr lang="en-US" altLang="zh-CN" sz="2400" baseline="-30000" dirty="0">
                <a:ea typeface="楷体_GB2312" pitchFamily="49" charset="-122"/>
              </a:rPr>
              <a:t>2</a:t>
            </a:r>
            <a:r>
              <a:rPr lang="en-US" altLang="zh-CN" sz="2400" dirty="0">
                <a:ea typeface="楷体_GB2312" pitchFamily="49" charset="-122"/>
              </a:rPr>
              <a:t>CO</a:t>
            </a:r>
            <a:r>
              <a:rPr lang="en-US" altLang="zh-CN" sz="2400" baseline="-30000" dirty="0">
                <a:ea typeface="楷体_GB2312" pitchFamily="49" charset="-122"/>
              </a:rPr>
              <a:t>3</a:t>
            </a:r>
            <a:r>
              <a:rPr lang="zh-CN" altLang="en-US" sz="2400" dirty="0">
                <a:ea typeface="楷体_GB2312" pitchFamily="49" charset="-122"/>
              </a:rPr>
              <a:t>）</a:t>
            </a:r>
            <a:endParaRPr lang="en-US" altLang="zh-CN" sz="2400" dirty="0">
              <a:ea typeface="楷体_GB2312" pitchFamily="49" charset="-122"/>
            </a:endParaRPr>
          </a:p>
          <a:p>
            <a:pPr eaLnBrk="1" hangingPunct="1"/>
            <a:r>
              <a:rPr lang="zh-CN" altLang="en-US" sz="2400" dirty="0">
                <a:ea typeface="楷体_GB2312" pitchFamily="49" charset="-122"/>
              </a:rPr>
              <a:t>二者的比值保持在</a:t>
            </a:r>
            <a:r>
              <a:rPr lang="en-US" altLang="zh-CN" sz="2400" dirty="0">
                <a:ea typeface="楷体_GB2312" pitchFamily="49" charset="-122"/>
              </a:rPr>
              <a:t>20:1</a:t>
            </a:r>
            <a:r>
              <a:rPr lang="zh-CN" altLang="en-US" sz="2400" dirty="0">
                <a:ea typeface="楷体_GB2312" pitchFamily="49" charset="-122"/>
              </a:rPr>
              <a:t>时，血液</a:t>
            </a:r>
            <a:r>
              <a:rPr lang="en-US" altLang="zh-CN" sz="2400" dirty="0">
                <a:ea typeface="楷体_GB2312" pitchFamily="49" charset="-122"/>
              </a:rPr>
              <a:t>pH</a:t>
            </a:r>
            <a:r>
              <a:rPr lang="zh-CN" altLang="en-US" sz="2400" dirty="0">
                <a:ea typeface="楷体_GB2312" pitchFamily="49" charset="-122"/>
              </a:rPr>
              <a:t>值为</a:t>
            </a:r>
            <a:r>
              <a:rPr lang="en-US" altLang="zh-CN" sz="2400" dirty="0">
                <a:ea typeface="楷体_GB2312" pitchFamily="49" charset="-122"/>
              </a:rPr>
              <a:t>7.40</a:t>
            </a:r>
            <a:r>
              <a:rPr lang="zh-CN" altLang="en-US" sz="2000" dirty="0">
                <a:ea typeface="楷体_GB2312" pitchFamily="49" charset="-122"/>
              </a:rPr>
              <a:t>。</a:t>
            </a:r>
            <a:endParaRPr lang="en-US" altLang="zh-CN" sz="2400" dirty="0">
              <a:ea typeface="楷体_GB2312" pitchFamily="49" charset="-122"/>
            </a:endParaRPr>
          </a:p>
          <a:p>
            <a:pPr eaLnBrk="1" hangingPunct="1"/>
            <a:r>
              <a:rPr lang="en-US" altLang="zh-CN" sz="2000" dirty="0">
                <a:ea typeface="楷体_GB2312" pitchFamily="49" charset="-122"/>
              </a:rPr>
              <a:t>pH = 6.1 + lg20 = 7.40</a:t>
            </a:r>
          </a:p>
        </p:txBody>
      </p:sp>
      <p:graphicFrame>
        <p:nvGraphicFramePr>
          <p:cNvPr id="2050" name="Object 14">
            <a:extLst>
              <a:ext uri="{FF2B5EF4-FFF2-40B4-BE49-F238E27FC236}">
                <a16:creationId xmlns:a16="http://schemas.microsoft.com/office/drawing/2014/main" id="{22FD78DD-2062-41F0-BC74-8C3D536C01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924800" y="4267200"/>
          <a:ext cx="162083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9" r:id="rId5" imgW="533169" imgH="469696" progId="Equation.3">
                  <p:embed/>
                </p:oleObj>
              </mc:Choice>
              <mc:Fallback>
                <p:oleObj r:id="rId5" imgW="533169" imgH="469696" progId="Equation.3">
                  <p:embed/>
                  <p:pic>
                    <p:nvPicPr>
                      <p:cNvPr id="2050" name="Object 14">
                        <a:extLst>
                          <a:ext uri="{FF2B5EF4-FFF2-40B4-BE49-F238E27FC236}">
                            <a16:creationId xmlns:a16="http://schemas.microsoft.com/office/drawing/2014/main" id="{22FD78DD-2062-41F0-BC74-8C3D536C01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4800" y="4267200"/>
                        <a:ext cx="1620838" cy="1371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51" name="Object 15">
                <a:extLst>
                  <a:ext uri="{FF2B5EF4-FFF2-40B4-BE49-F238E27FC236}">
                    <a16:creationId xmlns:a16="http://schemas.microsoft.com/office/drawing/2014/main" id="{03F3E43D-F5C0-4AA6-954F-55D7ED13603F}"/>
                  </a:ext>
                </a:extLst>
              </p:cNvPr>
              <p:cNvSpPr txBox="1"/>
              <p:nvPr/>
            </p:nvSpPr>
            <p:spPr bwMode="auto">
              <a:xfrm>
                <a:off x="8001000" y="5791200"/>
                <a:ext cx="681038" cy="685800"/>
              </a:xfrm>
              <a:prstGeom prst="rect">
                <a:avLst/>
              </a:prstGeom>
              <a:noFill/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𝐾𝐻𝑏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FFC000"/>
                              </a:solidFill>
                              <a:latin typeface="Cambria Math" panose="02040503050406030204" pitchFamily="18" charset="0"/>
                            </a:rPr>
                            <m:t>𝐻𝐻𝑏</m:t>
                          </m:r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mc:Choice>
        <mc:Fallback xmlns="">
          <p:sp>
            <p:nvSpPr>
              <p:cNvPr id="2051" name="Object 15">
                <a:extLst>
                  <a:ext uri="{FF2B5EF4-FFF2-40B4-BE49-F238E27FC236}">
                    <a16:creationId xmlns:a16="http://schemas.microsoft.com/office/drawing/2014/main" id="{03F3E43D-F5C0-4AA6-954F-55D7ED1360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000" y="5791200"/>
                <a:ext cx="681038" cy="68580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64" name="Picture 13" descr="http://p1.so.qhimgs1.com/t01f26c00f08c84f871.jpg">
            <a:extLst>
              <a:ext uri="{FF2B5EF4-FFF2-40B4-BE49-F238E27FC236}">
                <a16:creationId xmlns:a16="http://schemas.microsoft.com/office/drawing/2014/main" id="{1EEFCA55-BA85-42ED-AA5C-D2E32EEDB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876800"/>
            <a:ext cx="685800" cy="685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1" descr="http://photocdn.sohu.com/20150313/mp5939169_1426203888702_2.jpeg">
            <a:extLst>
              <a:ext uri="{FF2B5EF4-FFF2-40B4-BE49-F238E27FC236}">
                <a16:creationId xmlns:a16="http://schemas.microsoft.com/office/drawing/2014/main" id="{F2CDB10B-4298-4471-8FFB-B1DEB4483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216" y="4367827"/>
            <a:ext cx="53340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虚尾箭头 22">
            <a:extLst>
              <a:ext uri="{FF2B5EF4-FFF2-40B4-BE49-F238E27FC236}">
                <a16:creationId xmlns:a16="http://schemas.microsoft.com/office/drawing/2014/main" id="{57223B7D-BEA6-4834-8146-73FAADAB2EF8}"/>
              </a:ext>
            </a:extLst>
          </p:cNvPr>
          <p:cNvSpPr/>
          <p:nvPr/>
        </p:nvSpPr>
        <p:spPr>
          <a:xfrm>
            <a:off x="7467600" y="4529805"/>
            <a:ext cx="522288" cy="241300"/>
          </a:xfrm>
          <a:prstGeom prst="stripedRightArrow">
            <a:avLst>
              <a:gd name="adj1" fmla="val 50000"/>
              <a:gd name="adj2" fmla="val 12190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虚尾箭头 23">
            <a:extLst>
              <a:ext uri="{FF2B5EF4-FFF2-40B4-BE49-F238E27FC236}">
                <a16:creationId xmlns:a16="http://schemas.microsoft.com/office/drawing/2014/main" id="{C062C3D4-B1C6-4BF6-AA5C-5E2561FDE8C2}"/>
              </a:ext>
            </a:extLst>
          </p:cNvPr>
          <p:cNvSpPr/>
          <p:nvPr/>
        </p:nvSpPr>
        <p:spPr>
          <a:xfrm>
            <a:off x="7467600" y="5181600"/>
            <a:ext cx="522288" cy="241300"/>
          </a:xfrm>
          <a:prstGeom prst="stripedRightArrow">
            <a:avLst>
              <a:gd name="adj1" fmla="val 50000"/>
              <a:gd name="adj2" fmla="val 12190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68" name="矩形 8">
            <a:extLst>
              <a:ext uri="{FF2B5EF4-FFF2-40B4-BE49-F238E27FC236}">
                <a16:creationId xmlns:a16="http://schemas.microsoft.com/office/drawing/2014/main" id="{53B1642C-1050-4147-8EFD-40CE48550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5000" y="4724400"/>
            <a:ext cx="1143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200" dirty="0">
                <a:solidFill>
                  <a:schemeClr val="bg1"/>
                </a:solidFill>
                <a:ea typeface="黑体" panose="02010609060101010101" pitchFamily="49" charset="-122"/>
              </a:rPr>
              <a:t>= 20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069" name="Picture 22" descr="http://p0.so.qhimgs1.com/bdr/_240_/t01d6fb4b08f2beb3a0.jpg">
            <a:extLst>
              <a:ext uri="{FF2B5EF4-FFF2-40B4-BE49-F238E27FC236}">
                <a16:creationId xmlns:a16="http://schemas.microsoft.com/office/drawing/2014/main" id="{3B6BD1FF-B04B-43D3-A079-2C806CC2C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969" y="2893217"/>
            <a:ext cx="1370448" cy="1957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3" descr="http://p1.so.qhimgs1.com/t01f26c00f08c84f871.jpg">
            <a:extLst>
              <a:ext uri="{FF2B5EF4-FFF2-40B4-BE49-F238E27FC236}">
                <a16:creationId xmlns:a16="http://schemas.microsoft.com/office/drawing/2014/main" id="{0455E5A5-B243-4849-B7ED-5D05ADB52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4394" y="2801815"/>
            <a:ext cx="627185" cy="6271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虚尾箭头 12">
            <a:extLst>
              <a:ext uri="{FF2B5EF4-FFF2-40B4-BE49-F238E27FC236}">
                <a16:creationId xmlns:a16="http://schemas.microsoft.com/office/drawing/2014/main" id="{19CB123E-8E5C-41BD-B0BA-5186C659F093}"/>
              </a:ext>
            </a:extLst>
          </p:cNvPr>
          <p:cNvSpPr/>
          <p:nvPr/>
        </p:nvSpPr>
        <p:spPr>
          <a:xfrm rot="13286770">
            <a:off x="3300160" y="3585587"/>
            <a:ext cx="990600" cy="230187"/>
          </a:xfrm>
          <a:prstGeom prst="stripedRightArrow">
            <a:avLst>
              <a:gd name="adj1" fmla="val 50000"/>
              <a:gd name="adj2" fmla="val 121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8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98FE37B8-CC9C-40C1-A78E-DEED3BC9B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3116825" y="2211307"/>
            <a:ext cx="408720" cy="460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6" descr="https://p1.ssl.qhmsg.com/t015c3b8c2cb7923058.jpg">
            <a:extLst>
              <a:ext uri="{FF2B5EF4-FFF2-40B4-BE49-F238E27FC236}">
                <a16:creationId xmlns:a16="http://schemas.microsoft.com/office/drawing/2014/main" id="{A33852A3-9EC4-4D75-B272-FDE17F5C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5802806" y="5028291"/>
            <a:ext cx="418828" cy="523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4012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5" descr="https://timgsa.baidu.com/timg?image&amp;quality=80&amp;size=b9999_10000&amp;sec=1525534310285&amp;di=7ea46df1775c9be3c85035513a2c9b0d&amp;imgtype=0&amp;src=http%3A%2F%2Fp.jianke.net%2Farticle%2F201609%2F20160909130643402.png">
            <a:extLst>
              <a:ext uri="{FF2B5EF4-FFF2-40B4-BE49-F238E27FC236}">
                <a16:creationId xmlns:a16="http://schemas.microsoft.com/office/drawing/2014/main" id="{33404FEB-93FD-4763-9DB1-FD9DAC1F7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936" y="2172248"/>
            <a:ext cx="231933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4EB7903B-B3EF-4AB3-BDDC-F86220D62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195" y="1117600"/>
            <a:ext cx="9990804" cy="889000"/>
          </a:xfrm>
        </p:spPr>
        <p:txBody>
          <a:bodyPr>
            <a:noAutofit/>
          </a:bodyPr>
          <a:lstStyle/>
          <a:p>
            <a:pPr marL="54864">
              <a:defRPr/>
            </a:pP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呼吸性碱中毒，原发性</a:t>
            </a:r>
            <a:r>
              <a:rPr lang="en-US" altLang="zh-CN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CO</a:t>
            </a:r>
            <a:r>
              <a:rPr lang="en-US" altLang="zh-CN" sz="3200" b="1" baseline="-250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2</a:t>
            </a: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降低，带动</a:t>
            </a:r>
            <a:r>
              <a:rPr lang="en-US" altLang="zh-CN" sz="3200" b="1" dirty="0">
                <a:ea typeface="黑体" pitchFamily="2" charset="-122"/>
              </a:rPr>
              <a:t>HCO</a:t>
            </a:r>
            <a:r>
              <a:rPr lang="en-US" altLang="zh-CN" sz="3200" b="1" baseline="-25000" dirty="0">
                <a:ea typeface="黑体" pitchFamily="2" charset="-122"/>
              </a:rPr>
              <a:t>3</a:t>
            </a:r>
            <a:r>
              <a:rPr lang="en-US" altLang="zh-CN" sz="3200" b="1" baseline="30000" dirty="0">
                <a:ea typeface="黑体" pitchFamily="2" charset="-122"/>
              </a:rPr>
              <a:t>-</a:t>
            </a:r>
            <a:r>
              <a:rPr lang="zh-CN" altLang="en-US" sz="3200" b="1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a typeface="宋体" pitchFamily="2" charset="-122"/>
              </a:rPr>
              <a:t>降低。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1563B68-F312-4873-A519-1261D8635CAE}"/>
              </a:ext>
            </a:extLst>
          </p:cNvPr>
          <p:cNvSpPr/>
          <p:nvPr/>
        </p:nvSpPr>
        <p:spPr>
          <a:xfrm>
            <a:off x="1752600" y="5562601"/>
            <a:ext cx="8059994" cy="867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</a:t>
            </a:r>
            <a:r>
              <a:rPr lang="en-US" altLang="zh-CN" sz="2400" baseline="-250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×</a:t>
            </a:r>
            <a:r>
              <a:rPr lang="en-US" altLang="zh-CN" sz="28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1/5 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(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急性）</a:t>
            </a:r>
            <a:endParaRPr lang="en-US" altLang="zh-CN" sz="2400" dirty="0">
              <a:solidFill>
                <a:srgbClr val="FFC000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 </a:t>
            </a:r>
            <a:r>
              <a:rPr lang="en-US" altLang="zh-CN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HCO</a:t>
            </a:r>
            <a:r>
              <a:rPr lang="en-US" altLang="zh-CN" sz="2400" baseline="-25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3</a:t>
            </a:r>
            <a:r>
              <a:rPr lang="en-US" altLang="zh-CN" sz="2400" baseline="300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-</a:t>
            </a:r>
            <a:r>
              <a:rPr lang="zh-CN" altLang="en-US" sz="2400" dirty="0"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＝</a:t>
            </a:r>
            <a:r>
              <a:rPr lang="zh-CN" altLang="en-US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△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PaCO</a:t>
            </a:r>
            <a:r>
              <a:rPr lang="en-US" altLang="zh-CN" sz="2400" baseline="-250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2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×</a:t>
            </a:r>
            <a:r>
              <a:rPr lang="en-US" altLang="zh-CN" sz="2800" dirty="0">
                <a:solidFill>
                  <a:srgbClr val="92D05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1/2</a:t>
            </a:r>
            <a:r>
              <a:rPr lang="en-US" altLang="zh-CN" sz="2400" dirty="0">
                <a:solidFill>
                  <a:srgbClr val="FFFF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</a:t>
            </a:r>
            <a:r>
              <a:rPr lang="en-US" altLang="zh-CN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 (</a:t>
            </a:r>
            <a:r>
              <a:rPr lang="zh-CN" altLang="en-US" sz="2400" dirty="0">
                <a:solidFill>
                  <a:srgbClr val="FFC000"/>
                </a:solidFill>
                <a:latin typeface="Arial" panose="020B0604020202020204" pitchFamily="34" charset="0"/>
                <a:ea typeface="黑体" pitchFamily="2" charset="-122"/>
                <a:cs typeface="Arial" panose="020B0604020202020204" pitchFamily="34" charset="0"/>
              </a:rPr>
              <a:t>慢性）</a:t>
            </a:r>
            <a:endParaRPr lang="en-US" altLang="zh-CN" sz="2400" dirty="0">
              <a:solidFill>
                <a:srgbClr val="FFC000"/>
              </a:solidFill>
              <a:latin typeface="Arial" panose="020B0604020202020204" pitchFamily="34" charset="0"/>
              <a:ea typeface="黑体" pitchFamily="2" charset="-122"/>
              <a:cs typeface="Arial" panose="020B0604020202020204" pitchFamily="34" charset="0"/>
            </a:endParaRPr>
          </a:p>
        </p:txBody>
      </p:sp>
      <p:pic>
        <p:nvPicPr>
          <p:cNvPr id="23557" name="Picture 9" descr="http://p3.so.qhmsg.com/t015c311ad0944815c8.jpg">
            <a:extLst>
              <a:ext uri="{FF2B5EF4-FFF2-40B4-BE49-F238E27FC236}">
                <a16:creationId xmlns:a16="http://schemas.microsoft.com/office/drawing/2014/main" id="{8191EFEF-8473-4FB4-B849-C92B08B2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422" y="2478883"/>
            <a:ext cx="1832609" cy="2036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8" name="矩形 7">
            <a:extLst>
              <a:ext uri="{FF2B5EF4-FFF2-40B4-BE49-F238E27FC236}">
                <a16:creationId xmlns:a16="http://schemas.microsoft.com/office/drawing/2014/main" id="{A3CC4A0E-D4C8-4646-A2DF-DAB004951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0950" y="4844629"/>
            <a:ext cx="1752600" cy="461963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△</a:t>
            </a:r>
            <a:r>
              <a:rPr lang="en-US" altLang="zh-CN" sz="2400" dirty="0">
                <a:solidFill>
                  <a:srgbClr val="FFFF00"/>
                </a:solidFill>
                <a:ea typeface="黑体" panose="02010609060101010101" pitchFamily="49" charset="-122"/>
              </a:rPr>
              <a:t>PaCO</a:t>
            </a:r>
            <a:r>
              <a:rPr lang="en-US" altLang="zh-CN" sz="2400" baseline="-25000" dirty="0">
                <a:solidFill>
                  <a:srgbClr val="FFFF00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↓↓</a:t>
            </a:r>
            <a:endParaRPr lang="zh-CN" altLang="en-US" dirty="0"/>
          </a:p>
        </p:txBody>
      </p:sp>
      <p:sp>
        <p:nvSpPr>
          <p:cNvPr id="23559" name="矩形 8">
            <a:extLst>
              <a:ext uri="{FF2B5EF4-FFF2-40B4-BE49-F238E27FC236}">
                <a16:creationId xmlns:a16="http://schemas.microsoft.com/office/drawing/2014/main" id="{280C1027-09DB-4F6A-9BC7-16674852B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71700" y="1905613"/>
            <a:ext cx="1600200" cy="461963"/>
          </a:xfrm>
          <a:prstGeom prst="rect">
            <a:avLst/>
          </a:prstGeom>
          <a:solidFill>
            <a:srgbClr val="00206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△ </a:t>
            </a:r>
            <a:r>
              <a:rPr lang="en-US" altLang="zh-CN" sz="2400" dirty="0">
                <a:solidFill>
                  <a:srgbClr val="FFFFFF"/>
                </a:solidFill>
                <a:ea typeface="黑体" panose="02010609060101010101" pitchFamily="49" charset="-122"/>
              </a:rPr>
              <a:t>HCO</a:t>
            </a:r>
            <a:r>
              <a:rPr lang="en-US" altLang="zh-CN" sz="2400" baseline="-25000" dirty="0">
                <a:solidFill>
                  <a:srgbClr val="FFFFFF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400" baseline="30000" dirty="0">
                <a:solidFill>
                  <a:srgbClr val="FFFFFF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400" dirty="0">
                <a:solidFill>
                  <a:srgbClr val="FFFFFF"/>
                </a:solidFill>
                <a:ea typeface="黑体" panose="02010609060101010101" pitchFamily="49" charset="-122"/>
              </a:rPr>
              <a:t>↓</a:t>
            </a:r>
            <a:endParaRPr lang="zh-CN" altLang="en-US" dirty="0"/>
          </a:p>
        </p:txBody>
      </p:sp>
      <p:pic>
        <p:nvPicPr>
          <p:cNvPr id="23560" name="Picture 11" descr="http://photocdn.sohu.com/20150313/mp5939169_1426203888702_2.jpeg">
            <a:extLst>
              <a:ext uri="{FF2B5EF4-FFF2-40B4-BE49-F238E27FC236}">
                <a16:creationId xmlns:a16="http://schemas.microsoft.com/office/drawing/2014/main" id="{46359E5F-0D01-4F78-8941-3DDB8F1ABE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592" y="2172248"/>
            <a:ext cx="833494" cy="861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1" name="Picture 13" descr="http://p1.so.qhimgs1.com/t01f26c00f08c84f871.jpg">
            <a:extLst>
              <a:ext uri="{FF2B5EF4-FFF2-40B4-BE49-F238E27FC236}">
                <a16:creationId xmlns:a16="http://schemas.microsoft.com/office/drawing/2014/main" id="{7E1C0486-0A58-4DFB-B293-81F07985B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0353" y="3954669"/>
            <a:ext cx="881062" cy="88106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虚尾箭头 12">
            <a:extLst>
              <a:ext uri="{FF2B5EF4-FFF2-40B4-BE49-F238E27FC236}">
                <a16:creationId xmlns:a16="http://schemas.microsoft.com/office/drawing/2014/main" id="{1CF367E2-030E-4F50-84D4-C8F4311E5696}"/>
              </a:ext>
            </a:extLst>
          </p:cNvPr>
          <p:cNvSpPr/>
          <p:nvPr/>
        </p:nvSpPr>
        <p:spPr>
          <a:xfrm rot="2903057">
            <a:off x="2476501" y="3171976"/>
            <a:ext cx="990600" cy="230187"/>
          </a:xfrm>
          <a:prstGeom prst="stripedRightArrow">
            <a:avLst>
              <a:gd name="adj1" fmla="val 50000"/>
              <a:gd name="adj2" fmla="val 12190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3563" name="Picture 6" descr="https://p1.ssl.qhmsg.com/t015c3b8c2cb7923058.jpg">
            <a:extLst>
              <a:ext uri="{FF2B5EF4-FFF2-40B4-BE49-F238E27FC236}">
                <a16:creationId xmlns:a16="http://schemas.microsoft.com/office/drawing/2014/main" id="{3F8FF1CB-6188-4363-9852-720DC1FB3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3884031" y="1905002"/>
            <a:ext cx="36933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4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7643928A-763B-470B-96F1-D170C6AA7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5681203" y="4851400"/>
            <a:ext cx="41016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5" name="内容占位符 2">
            <a:extLst>
              <a:ext uri="{FF2B5EF4-FFF2-40B4-BE49-F238E27FC236}">
                <a16:creationId xmlns:a16="http://schemas.microsoft.com/office/drawing/2014/main" id="{336B529B-4751-4205-A8BD-24334C86CA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5561" y="2642599"/>
            <a:ext cx="2971800" cy="2920001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dirty="0">
                <a:ea typeface="宋体" panose="02010600030101010101" pitchFamily="2" charset="-122"/>
              </a:rPr>
              <a:t>肾脏的代偿需要数小时到数天</a:t>
            </a:r>
            <a:r>
              <a:rPr lang="zh-CN" altLang="en-US" dirty="0">
                <a:ea typeface="宋体" panose="02010600030101010101" pitchFamily="2" charset="-122"/>
              </a:rPr>
              <a:t>。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1800" dirty="0">
                <a:ea typeface="宋体" panose="02010600030101010101" pitchFamily="2" charset="-122"/>
              </a:rPr>
              <a:t>（肺：你怎么老半天了才赶上来？我快撑不住了</a:t>
            </a:r>
            <a:r>
              <a:rPr lang="en-US" altLang="zh-CN" sz="1800" dirty="0">
                <a:ea typeface="宋体" panose="02010600030101010101" pitchFamily="2" charset="-122"/>
              </a:rPr>
              <a:t>!</a:t>
            </a:r>
            <a:r>
              <a:rPr lang="zh-CN" altLang="en-US" sz="1800" dirty="0">
                <a:ea typeface="宋体" panose="02010600030101010101" pitchFamily="2" charset="-122"/>
              </a:rPr>
              <a:t>）</a:t>
            </a:r>
            <a:endParaRPr lang="zh-CN" altLang="en-US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99699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390B5-55C9-4937-9F54-07C89DD61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638" y="836607"/>
            <a:ext cx="9404723" cy="1400530"/>
          </a:xfrm>
        </p:spPr>
        <p:txBody>
          <a:bodyPr/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血液中气体组成</a:t>
            </a:r>
            <a:r>
              <a:rPr lang="zh-CN" altLang="en-US" sz="3200" b="1" dirty="0">
                <a:solidFill>
                  <a:schemeClr val="tx2">
                    <a:lumMod val="75000"/>
                  </a:schemeClr>
                </a:solidFill>
              </a:rPr>
              <a:t>（</a:t>
            </a:r>
            <a:r>
              <a:rPr lang="zh-CN" altLang="en-US" sz="32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弥散功能正常时）</a:t>
            </a:r>
            <a:br>
              <a:rPr lang="zh-CN" altLang="en-US" sz="4400" b="1" dirty="0">
                <a:solidFill>
                  <a:srgbClr val="FFFF00"/>
                </a:solidFill>
              </a:rPr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FFD3343-2765-4E96-B8AD-4BF1CE80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55" y="1536872"/>
            <a:ext cx="3062483" cy="50095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C22217-0556-4176-9AC7-21C39FD84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9922" y="1536872"/>
            <a:ext cx="7820025" cy="2200275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DF85D9D-1875-4A1D-93D4-79AE15335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922" y="3930639"/>
            <a:ext cx="28956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http://p0.qhimgs4.com/t018aae004857df3c94.jpg">
            <a:extLst>
              <a:ext uri="{FF2B5EF4-FFF2-40B4-BE49-F238E27FC236}">
                <a16:creationId xmlns:a16="http://schemas.microsoft.com/office/drawing/2014/main" id="{FD61D8CD-8C61-49CF-926E-97E56F094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1534" y="3930639"/>
            <a:ext cx="2650929" cy="25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1094934-00EA-4B3B-9F0F-F6E59ECF2D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38475" y="3930639"/>
            <a:ext cx="2121472" cy="253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15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0AEA9-88F8-482A-A922-39D73D6AB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1181100"/>
            <a:ext cx="2133600" cy="106680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zh-CN" altLang="en-US" sz="2800" dirty="0"/>
              <a:t>呼酸病人</a:t>
            </a:r>
            <a:br>
              <a:rPr lang="en-US" altLang="zh-CN" sz="2800" dirty="0"/>
            </a:br>
            <a:r>
              <a:rPr lang="zh-CN" altLang="en-US" sz="2800" dirty="0"/>
              <a:t>（</a:t>
            </a:r>
            <a:r>
              <a:rPr lang="en-US" altLang="zh-CN" sz="2800" dirty="0"/>
              <a:t>COPD)</a:t>
            </a:r>
            <a:endParaRPr lang="zh-CN" altLang="en-US" sz="2800" dirty="0"/>
          </a:p>
        </p:txBody>
      </p:sp>
      <p:pic>
        <p:nvPicPr>
          <p:cNvPr id="24579" name="Picture 2" descr="https://timgsa.baidu.com/timg?image&amp;quality=80&amp;size=b9999_10000&amp;sec=1525572317456&amp;di=6b5514baab1f7dbd8409df397ed6686e&amp;imgtype=0&amp;src=http%3A%2F%2Fimg04.imgcdc.com%2Fgrab%2Fimg%2F20160718%2F29661468831145.jpg">
            <a:extLst>
              <a:ext uri="{FF2B5EF4-FFF2-40B4-BE49-F238E27FC236}">
                <a16:creationId xmlns:a16="http://schemas.microsoft.com/office/drawing/2014/main" id="{C352C232-B9FA-4E3B-B23D-46393F90A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04" y="2287056"/>
            <a:ext cx="1371600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A869DD8F-8FD2-4083-AFF0-5F458B0F0F15}"/>
              </a:ext>
            </a:extLst>
          </p:cNvPr>
          <p:cNvSpPr/>
          <p:nvPr/>
        </p:nvSpPr>
        <p:spPr>
          <a:xfrm>
            <a:off x="2209800" y="4114800"/>
            <a:ext cx="838200" cy="2590800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/>
              <a:t> Pco2</a:t>
            </a:r>
          </a:p>
          <a:p>
            <a:pPr algn="ctr">
              <a:defRPr/>
            </a:pPr>
            <a:r>
              <a:rPr lang="en-US" altLang="zh-CN" sz="1400" b="1" dirty="0"/>
              <a:t>40mmHg</a:t>
            </a:r>
            <a:endParaRPr lang="zh-CN" altLang="en-US" sz="1400" b="1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4AA79771-CC65-4CDC-A015-59FE4C373070}"/>
              </a:ext>
            </a:extLst>
          </p:cNvPr>
          <p:cNvSpPr/>
          <p:nvPr/>
        </p:nvSpPr>
        <p:spPr>
          <a:xfrm>
            <a:off x="2209799" y="2271252"/>
            <a:ext cx="857865" cy="1843548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1" dirty="0">
                <a:solidFill>
                  <a:srgbClr val="FFFF00"/>
                </a:solidFill>
              </a:rPr>
              <a:t>升高</a:t>
            </a:r>
            <a:endParaRPr lang="en-US" altLang="zh-CN" sz="1200" b="1" dirty="0">
              <a:solidFill>
                <a:srgbClr val="FFFF00"/>
              </a:solidFill>
            </a:endParaRPr>
          </a:p>
          <a:p>
            <a:pPr algn="ctr">
              <a:defRPr/>
            </a:pPr>
            <a:r>
              <a:rPr lang="en-US" altLang="zh-CN" sz="1200" b="1" dirty="0">
                <a:solidFill>
                  <a:srgbClr val="FFFF00"/>
                </a:solidFill>
              </a:rPr>
              <a:t>30mmHg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A0FF56BF-545D-41D9-843A-6C8D64463C39}"/>
              </a:ext>
            </a:extLst>
          </p:cNvPr>
          <p:cNvSpPr/>
          <p:nvPr/>
        </p:nvSpPr>
        <p:spPr>
          <a:xfrm>
            <a:off x="3505200" y="5181600"/>
            <a:ext cx="1066800" cy="1524000"/>
          </a:xfrm>
          <a:prstGeom prst="round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AE3C46A7-C0B8-4750-9E11-8BE5AD7B7E9B}"/>
              </a:ext>
            </a:extLst>
          </p:cNvPr>
          <p:cNvSpPr/>
          <p:nvPr/>
        </p:nvSpPr>
        <p:spPr>
          <a:xfrm>
            <a:off x="3581400" y="4724400"/>
            <a:ext cx="914400" cy="457200"/>
          </a:xfrm>
          <a:prstGeom prst="roundRect">
            <a:avLst/>
          </a:prstGeom>
          <a:solidFill>
            <a:srgbClr val="CA3B2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/>
              <a:t>急性升高</a:t>
            </a:r>
            <a:endParaRPr lang="en-US" altLang="zh-CN" sz="1200" dirty="0"/>
          </a:p>
          <a:p>
            <a:pPr algn="ctr">
              <a:defRPr/>
            </a:pPr>
            <a:r>
              <a:rPr lang="en-US" altLang="zh-CN" sz="1200" dirty="0"/>
              <a:t>3mmHg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BEC7464-2B09-41AF-83C7-EB7F0510C80E}"/>
              </a:ext>
            </a:extLst>
          </p:cNvPr>
          <p:cNvSpPr/>
          <p:nvPr/>
        </p:nvSpPr>
        <p:spPr>
          <a:xfrm>
            <a:off x="4724400" y="5181600"/>
            <a:ext cx="1066800" cy="1524000"/>
          </a:xfrm>
          <a:prstGeom prst="round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5BFB2248-5D67-4C34-9742-FB95A624EEF7}"/>
              </a:ext>
            </a:extLst>
          </p:cNvPr>
          <p:cNvSpPr/>
          <p:nvPr/>
        </p:nvSpPr>
        <p:spPr>
          <a:xfrm>
            <a:off x="4800600" y="4419601"/>
            <a:ext cx="990600" cy="754063"/>
          </a:xfrm>
          <a:prstGeom prst="roundRect">
            <a:avLst/>
          </a:prstGeom>
          <a:solidFill>
            <a:srgbClr val="CA3B2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/>
              <a:t>慢性升高</a:t>
            </a:r>
            <a:endParaRPr lang="en-US" altLang="zh-CN" sz="1200" dirty="0"/>
          </a:p>
          <a:p>
            <a:pPr algn="ctr">
              <a:defRPr/>
            </a:pPr>
            <a:r>
              <a:rPr lang="en-US" altLang="zh-CN" sz="1200" dirty="0"/>
              <a:t>10mmHg</a:t>
            </a:r>
          </a:p>
        </p:txBody>
      </p:sp>
      <p:sp>
        <p:nvSpPr>
          <p:cNvPr id="13" name="虚尾箭头 12">
            <a:extLst>
              <a:ext uri="{FF2B5EF4-FFF2-40B4-BE49-F238E27FC236}">
                <a16:creationId xmlns:a16="http://schemas.microsoft.com/office/drawing/2014/main" id="{0AE0461F-0957-411D-B2A6-04065E1C7FB3}"/>
              </a:ext>
            </a:extLst>
          </p:cNvPr>
          <p:cNvSpPr/>
          <p:nvPr/>
        </p:nvSpPr>
        <p:spPr>
          <a:xfrm rot="19831670">
            <a:off x="3955923" y="2809328"/>
            <a:ext cx="1137707" cy="232309"/>
          </a:xfrm>
          <a:prstGeom prst="striped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4587" name="Picture 6" descr="https://p1.ssl.qhmsg.com/t015c3b8c2cb7923058.jpg">
            <a:extLst>
              <a:ext uri="{FF2B5EF4-FFF2-40B4-BE49-F238E27FC236}">
                <a16:creationId xmlns:a16="http://schemas.microsoft.com/office/drawing/2014/main" id="{A9522254-1C4E-47F0-8F41-8847BCAFB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5181600" y="2209800"/>
            <a:ext cx="60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标题 1">
            <a:extLst>
              <a:ext uri="{FF2B5EF4-FFF2-40B4-BE49-F238E27FC236}">
                <a16:creationId xmlns:a16="http://schemas.microsoft.com/office/drawing/2014/main" id="{838093F9-E824-43A8-BE91-1BDB67287919}"/>
              </a:ext>
            </a:extLst>
          </p:cNvPr>
          <p:cNvSpPr txBox="1">
            <a:spLocks/>
          </p:cNvSpPr>
          <p:nvPr/>
        </p:nvSpPr>
        <p:spPr>
          <a:xfrm>
            <a:off x="6781800" y="1257300"/>
            <a:ext cx="1828800" cy="914400"/>
          </a:xfrm>
          <a:prstGeom prst="rect">
            <a:avLst/>
          </a:prstGeom>
        </p:spPr>
        <p:txBody>
          <a:bodyPr anchor="b"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3975" eaLnBrk="0" hangingPunct="0">
              <a:defRPr/>
            </a:pPr>
            <a:r>
              <a:rPr lang="zh-CN" altLang="en-US" sz="2800" dirty="0">
                <a:solidFill>
                  <a:srgbClr val="E7EACB"/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呼碱病人</a:t>
            </a:r>
            <a:endParaRPr lang="en-US" altLang="zh-CN" sz="2800" dirty="0">
              <a:solidFill>
                <a:srgbClr val="E7EACB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  <a:p>
            <a:pPr marL="53975" eaLnBrk="0" hangingPunct="0">
              <a:defRPr/>
            </a:pPr>
            <a:r>
              <a:rPr lang="zh-CN" altLang="en-US" sz="2800" dirty="0">
                <a:solidFill>
                  <a:srgbClr val="E7EACB"/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（</a:t>
            </a:r>
            <a:r>
              <a:rPr lang="en-US" altLang="zh-CN" sz="2800" dirty="0">
                <a:solidFill>
                  <a:srgbClr val="E7EACB"/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ARDS)</a:t>
            </a:r>
            <a:endParaRPr lang="zh-CN" altLang="en-US" sz="2800" dirty="0">
              <a:solidFill>
                <a:srgbClr val="E7EACB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4589" name="Picture 8" descr="https://ss0.bdstatic.com/70cFuHSh_Q1YnxGkpoWK1HF6hhy/it/u=1522960241,895303961&amp;fm=27&amp;gp=0.jpg">
            <a:extLst>
              <a:ext uri="{FF2B5EF4-FFF2-40B4-BE49-F238E27FC236}">
                <a16:creationId xmlns:a16="http://schemas.microsoft.com/office/drawing/2014/main" id="{FBA5E7B9-7E98-47E3-9BF5-93945275E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0" y="1520272"/>
            <a:ext cx="2017712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圆角矩形 16">
            <a:extLst>
              <a:ext uri="{FF2B5EF4-FFF2-40B4-BE49-F238E27FC236}">
                <a16:creationId xmlns:a16="http://schemas.microsoft.com/office/drawing/2014/main" id="{F6708F29-7DF1-4E9D-8B9E-E8FA47289ECB}"/>
              </a:ext>
            </a:extLst>
          </p:cNvPr>
          <p:cNvSpPr/>
          <p:nvPr/>
        </p:nvSpPr>
        <p:spPr>
          <a:xfrm>
            <a:off x="6858000" y="3124200"/>
            <a:ext cx="914400" cy="3505200"/>
          </a:xfrm>
          <a:prstGeom prst="roundRect">
            <a:avLst/>
          </a:prstGeom>
          <a:solidFill>
            <a:srgbClr val="0070C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endParaRPr lang="en-US" altLang="zh-CN" sz="1400" b="1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  <a:p>
            <a:pPr algn="ctr" eaLnBrk="1" hangingPunct="1"/>
            <a:endParaRPr lang="en-US" altLang="zh-CN" sz="1400" b="1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  <a:p>
            <a:pPr algn="ctr" eaLnBrk="1" hangingPunct="1"/>
            <a:endParaRPr lang="en-US" altLang="zh-CN" sz="1400" b="1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Pco2</a:t>
            </a: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40mmHg</a:t>
            </a:r>
            <a:endParaRPr lang="zh-CN" altLang="en-US" sz="1400" b="1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5AB3CC8-CACC-4AAA-B844-1653669096FD}"/>
              </a:ext>
            </a:extLst>
          </p:cNvPr>
          <p:cNvSpPr/>
          <p:nvPr/>
        </p:nvSpPr>
        <p:spPr>
          <a:xfrm>
            <a:off x="8153400" y="4572000"/>
            <a:ext cx="1066800" cy="1981200"/>
          </a:xfrm>
          <a:prstGeom prst="round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 dirty="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72A86ED5-1BB2-4205-81A6-C45B631CA605}"/>
              </a:ext>
            </a:extLst>
          </p:cNvPr>
          <p:cNvSpPr/>
          <p:nvPr/>
        </p:nvSpPr>
        <p:spPr>
          <a:xfrm>
            <a:off x="8229600" y="4572000"/>
            <a:ext cx="914400" cy="304800"/>
          </a:xfrm>
          <a:prstGeom prst="roundRect">
            <a:avLst/>
          </a:prstGeom>
          <a:solidFill>
            <a:srgbClr val="CA3B2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/>
              <a:t>急性</a:t>
            </a:r>
            <a:r>
              <a:rPr lang="en-US" altLang="zh-CN" sz="1200" dirty="0"/>
              <a:t>1/5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05FF601-C4A6-483A-A2A3-06ABD1D040D2}"/>
              </a:ext>
            </a:extLst>
          </p:cNvPr>
          <p:cNvSpPr/>
          <p:nvPr/>
        </p:nvSpPr>
        <p:spPr>
          <a:xfrm>
            <a:off x="9372600" y="4572000"/>
            <a:ext cx="1066800" cy="1981200"/>
          </a:xfrm>
          <a:prstGeom prst="roundRect">
            <a:avLst/>
          </a:prstGeom>
          <a:solidFill>
            <a:srgbClr val="00206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endParaRPr lang="en-US" altLang="zh-CN" sz="1400" b="1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en-US" altLang="zh-CN" sz="1400" b="1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64A89D6D-9F81-470C-95BC-058511057019}"/>
              </a:ext>
            </a:extLst>
          </p:cNvPr>
          <p:cNvSpPr/>
          <p:nvPr/>
        </p:nvSpPr>
        <p:spPr>
          <a:xfrm>
            <a:off x="9448800" y="4572000"/>
            <a:ext cx="914400" cy="838200"/>
          </a:xfrm>
          <a:prstGeom prst="roundRect">
            <a:avLst/>
          </a:prstGeom>
          <a:solidFill>
            <a:srgbClr val="CA3B28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/>
              <a:t>慢性</a:t>
            </a:r>
            <a:r>
              <a:rPr lang="en-US" altLang="zh-CN" sz="1200" dirty="0"/>
              <a:t>1/2</a:t>
            </a:r>
          </a:p>
          <a:p>
            <a:pPr algn="ctr">
              <a:defRPr/>
            </a:pPr>
            <a:r>
              <a:rPr lang="en-US" altLang="zh-CN" sz="1200" dirty="0"/>
              <a:t>5mmHg</a:t>
            </a:r>
          </a:p>
        </p:txBody>
      </p:sp>
      <p:sp>
        <p:nvSpPr>
          <p:cNvPr id="25" name="虚尾箭头 24">
            <a:extLst>
              <a:ext uri="{FF2B5EF4-FFF2-40B4-BE49-F238E27FC236}">
                <a16:creationId xmlns:a16="http://schemas.microsoft.com/office/drawing/2014/main" id="{23F3E78D-51DD-4CD1-9CF8-3D52BBC8E43F}"/>
              </a:ext>
            </a:extLst>
          </p:cNvPr>
          <p:cNvSpPr/>
          <p:nvPr/>
        </p:nvSpPr>
        <p:spPr>
          <a:xfrm rot="1298291">
            <a:off x="8531351" y="3552904"/>
            <a:ext cx="1072410" cy="271024"/>
          </a:xfrm>
          <a:prstGeom prst="stripedRightArrow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30599477-6D50-4AD8-BB8C-D879854B850B}"/>
              </a:ext>
            </a:extLst>
          </p:cNvPr>
          <p:cNvSpPr/>
          <p:nvPr/>
        </p:nvSpPr>
        <p:spPr>
          <a:xfrm>
            <a:off x="6934200" y="3124200"/>
            <a:ext cx="762000" cy="1143000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/>
              <a:t>降低</a:t>
            </a:r>
            <a:endParaRPr lang="en-US" altLang="zh-CN" sz="1200" dirty="0"/>
          </a:p>
          <a:p>
            <a:pPr algn="ctr">
              <a:defRPr/>
            </a:pPr>
            <a:r>
              <a:rPr lang="en-US" altLang="zh-CN" sz="1200" dirty="0"/>
              <a:t>10mmHg</a:t>
            </a:r>
          </a:p>
        </p:txBody>
      </p:sp>
      <p:sp>
        <p:nvSpPr>
          <p:cNvPr id="28" name="椭圆形标注 27">
            <a:extLst>
              <a:ext uri="{FF2B5EF4-FFF2-40B4-BE49-F238E27FC236}">
                <a16:creationId xmlns:a16="http://schemas.microsoft.com/office/drawing/2014/main" id="{2D0C50AB-DF33-49F3-B150-996AA7683086}"/>
              </a:ext>
            </a:extLst>
          </p:cNvPr>
          <p:cNvSpPr/>
          <p:nvPr/>
        </p:nvSpPr>
        <p:spPr>
          <a:xfrm>
            <a:off x="3829664" y="4012102"/>
            <a:ext cx="762000" cy="609600"/>
          </a:xfrm>
          <a:prstGeom prst="wedgeEllipseCallout">
            <a:avLst>
              <a:gd name="adj1" fmla="val -19050"/>
              <a:gd name="adj2" fmla="val 68182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FF0000"/>
                </a:solidFill>
              </a:rPr>
              <a:t>急性</a:t>
            </a:r>
            <a:r>
              <a:rPr lang="en-US" altLang="zh-CN" sz="1200" dirty="0">
                <a:solidFill>
                  <a:srgbClr val="FF0000"/>
                </a:solidFill>
              </a:rPr>
              <a:t>1/10</a:t>
            </a:r>
          </a:p>
        </p:txBody>
      </p:sp>
      <p:sp>
        <p:nvSpPr>
          <p:cNvPr id="29" name="椭圆形标注 28">
            <a:extLst>
              <a:ext uri="{FF2B5EF4-FFF2-40B4-BE49-F238E27FC236}">
                <a16:creationId xmlns:a16="http://schemas.microsoft.com/office/drawing/2014/main" id="{1A27B6EF-2907-4916-936C-2A42383291F1}"/>
              </a:ext>
            </a:extLst>
          </p:cNvPr>
          <p:cNvSpPr/>
          <p:nvPr/>
        </p:nvSpPr>
        <p:spPr>
          <a:xfrm>
            <a:off x="5257800" y="3657600"/>
            <a:ext cx="762000" cy="609600"/>
          </a:xfrm>
          <a:prstGeom prst="wedgeEllipseCallout">
            <a:avLst>
              <a:gd name="adj1" fmla="val -24504"/>
              <a:gd name="adj2" fmla="val 75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dirty="0">
                <a:solidFill>
                  <a:srgbClr val="FF0000"/>
                </a:solidFill>
              </a:rPr>
              <a:t>慢性</a:t>
            </a:r>
            <a:r>
              <a:rPr lang="en-US" altLang="zh-CN" sz="1200" dirty="0">
                <a:solidFill>
                  <a:srgbClr val="FF0000"/>
                </a:solidFill>
              </a:rPr>
              <a:t>1/3</a:t>
            </a:r>
          </a:p>
        </p:txBody>
      </p:sp>
      <p:pic>
        <p:nvPicPr>
          <p:cNvPr id="24599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D6EF4C64-1B37-49CD-A481-C6CE640BA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3241433" y="3231764"/>
            <a:ext cx="60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0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18D59909-4B9B-44C3-932B-0B1CB361B7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7848600" y="2743200"/>
            <a:ext cx="6096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601" name="Picture 6" descr="https://p1.ssl.qhmsg.com/t015c3b8c2cb7923058.jpg">
            <a:extLst>
              <a:ext uri="{FF2B5EF4-FFF2-40B4-BE49-F238E27FC236}">
                <a16:creationId xmlns:a16="http://schemas.microsoft.com/office/drawing/2014/main" id="{12A827D7-932C-4552-A70D-E0F7C921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9880322" y="3574664"/>
            <a:ext cx="609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23928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35CE1F-5E54-4FDC-B9F6-BE0496A2F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defRPr/>
            </a:pPr>
            <a:r>
              <a:rPr lang="zh-CN" altLang="en-US" dirty="0"/>
              <a:t>急慢酸碱呼，</a:t>
            </a:r>
            <a:r>
              <a:rPr lang="en-US" altLang="zh-CN" dirty="0"/>
              <a:t>1.2.3.4.5.</a:t>
            </a:r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153D78-D30A-41E2-A304-876439612A4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145458" y="2255090"/>
            <a:ext cx="6400800" cy="4480007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呼吸性酸中毒：</a:t>
            </a:r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↑  →</a:t>
            </a:r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继发性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↑ 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en-US" altLang="zh-CN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　　△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＝ △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×1/10  (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急性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zh-CN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△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　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＝ △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×1/3   (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慢性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zh-CN" altLang="en-US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呼吸性碱中毒：</a:t>
            </a:r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↓  →</a:t>
            </a:r>
            <a:r>
              <a:rPr lang="zh-CN" altLang="en-US" sz="1800" b="1" u="sng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继发性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↓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　　△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＝ △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×1/5  (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急性）</a:t>
            </a:r>
            <a:endParaRPr lang="en-US" altLang="zh-CN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endParaRPr lang="en-US" altLang="zh-CN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△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＝ △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×1/2  (</a:t>
            </a:r>
            <a:r>
              <a:rPr lang="zh-CN" altLang="en-US" sz="18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慢性）</a:t>
            </a:r>
            <a:endParaRPr lang="en-US" altLang="zh-CN" sz="1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虚尾箭头 4">
            <a:extLst>
              <a:ext uri="{FF2B5EF4-FFF2-40B4-BE49-F238E27FC236}">
                <a16:creationId xmlns:a16="http://schemas.microsoft.com/office/drawing/2014/main" id="{F02501C6-EA81-4E05-9591-ED23B3CF8EA1}"/>
              </a:ext>
            </a:extLst>
          </p:cNvPr>
          <p:cNvSpPr/>
          <p:nvPr/>
        </p:nvSpPr>
        <p:spPr>
          <a:xfrm>
            <a:off x="5641258" y="2947368"/>
            <a:ext cx="1833716" cy="457200"/>
          </a:xfrm>
          <a:prstGeom prst="stripedRightArrow">
            <a:avLst>
              <a:gd name="adj1" fmla="val 45660"/>
              <a:gd name="adj2" fmla="val 71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147D1105-A088-4B41-86DA-ADA1002A2184}"/>
              </a:ext>
            </a:extLst>
          </p:cNvPr>
          <p:cNvSpPr/>
          <p:nvPr/>
        </p:nvSpPr>
        <p:spPr>
          <a:xfrm>
            <a:off x="7474974" y="2910259"/>
            <a:ext cx="1600200" cy="53340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8" name="虚尾箭头 7">
            <a:extLst>
              <a:ext uri="{FF2B5EF4-FFF2-40B4-BE49-F238E27FC236}">
                <a16:creationId xmlns:a16="http://schemas.microsoft.com/office/drawing/2014/main" id="{55DFE4F2-0E42-4BB6-BA38-F452F876477E}"/>
              </a:ext>
            </a:extLst>
          </p:cNvPr>
          <p:cNvSpPr/>
          <p:nvPr/>
        </p:nvSpPr>
        <p:spPr>
          <a:xfrm>
            <a:off x="5600700" y="3750001"/>
            <a:ext cx="1833716" cy="457200"/>
          </a:xfrm>
          <a:prstGeom prst="stripedRightArrow">
            <a:avLst>
              <a:gd name="adj1" fmla="val 45660"/>
              <a:gd name="adj2" fmla="val 71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虚尾箭头 8">
            <a:extLst>
              <a:ext uri="{FF2B5EF4-FFF2-40B4-BE49-F238E27FC236}">
                <a16:creationId xmlns:a16="http://schemas.microsoft.com/office/drawing/2014/main" id="{2117E171-58BD-429F-BBDB-62A7AFE56418}"/>
              </a:ext>
            </a:extLst>
          </p:cNvPr>
          <p:cNvSpPr/>
          <p:nvPr/>
        </p:nvSpPr>
        <p:spPr>
          <a:xfrm>
            <a:off x="5600700" y="5211007"/>
            <a:ext cx="1833716" cy="457200"/>
          </a:xfrm>
          <a:prstGeom prst="stripedRightArrow">
            <a:avLst>
              <a:gd name="adj1" fmla="val 45660"/>
              <a:gd name="adj2" fmla="val 71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虚尾箭头 9">
            <a:extLst>
              <a:ext uri="{FF2B5EF4-FFF2-40B4-BE49-F238E27FC236}">
                <a16:creationId xmlns:a16="http://schemas.microsoft.com/office/drawing/2014/main" id="{4CF3B6B4-C709-4603-96BE-8588896759B8}"/>
              </a:ext>
            </a:extLst>
          </p:cNvPr>
          <p:cNvSpPr/>
          <p:nvPr/>
        </p:nvSpPr>
        <p:spPr>
          <a:xfrm>
            <a:off x="5600699" y="5996448"/>
            <a:ext cx="1833715" cy="457200"/>
          </a:xfrm>
          <a:prstGeom prst="stripedRightArrow">
            <a:avLst>
              <a:gd name="adj1" fmla="val 45660"/>
              <a:gd name="adj2" fmla="val 717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E6816C40-0788-4076-84BE-3188AC796CBB}"/>
              </a:ext>
            </a:extLst>
          </p:cNvPr>
          <p:cNvSpPr/>
          <p:nvPr/>
        </p:nvSpPr>
        <p:spPr>
          <a:xfrm>
            <a:off x="7474974" y="3711901"/>
            <a:ext cx="1600200" cy="53340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</a:t>
            </a:r>
            <a:r>
              <a:rPr lang="zh-CN" altLang="en-US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C8DE9C6C-3791-408E-BF59-98899105045F}"/>
              </a:ext>
            </a:extLst>
          </p:cNvPr>
          <p:cNvSpPr/>
          <p:nvPr/>
        </p:nvSpPr>
        <p:spPr>
          <a:xfrm>
            <a:off x="7474974" y="5172907"/>
            <a:ext cx="1600200" cy="53340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8FB5A1BE-91BB-456C-84C7-5EF20C868583}"/>
              </a:ext>
            </a:extLst>
          </p:cNvPr>
          <p:cNvSpPr/>
          <p:nvPr/>
        </p:nvSpPr>
        <p:spPr>
          <a:xfrm>
            <a:off x="7474974" y="5994470"/>
            <a:ext cx="1600200" cy="533400"/>
          </a:xfrm>
          <a:prstGeom prst="flowChartAlternateProces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C9F35D86-7245-4A1F-9583-A428583241CB}"/>
              </a:ext>
            </a:extLst>
          </p:cNvPr>
          <p:cNvSpPr/>
          <p:nvPr/>
        </p:nvSpPr>
        <p:spPr>
          <a:xfrm>
            <a:off x="8869300" y="1445343"/>
            <a:ext cx="2289611" cy="894734"/>
          </a:xfrm>
          <a:prstGeom prst="wedgeRoundRectCallout">
            <a:avLst>
              <a:gd name="adj1" fmla="val -47958"/>
              <a:gd name="adj2" fmla="val 12451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每</a:t>
            </a:r>
            <a:r>
              <a:rPr lang="en-US" altLang="zh-CN" dirty="0">
                <a:solidFill>
                  <a:srgbClr val="CA3B2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/>
              <a:t>个</a:t>
            </a:r>
            <a:r>
              <a:rPr lang="en-US" altLang="zh-CN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PaCO2</a:t>
            </a:r>
            <a:r>
              <a:rPr lang="zh-CN" altLang="en-US" dirty="0"/>
              <a:t>， 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zh-CN" altLang="en-US" dirty="0"/>
              <a:t>变化的个数</a:t>
            </a:r>
          </a:p>
        </p:txBody>
      </p:sp>
    </p:spTree>
    <p:extLst>
      <p:ext uri="{BB962C8B-B14F-4D97-AF65-F5344CB8AC3E}">
        <p14:creationId xmlns:p14="http://schemas.microsoft.com/office/powerpoint/2010/main" val="266194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BA354F-4A0B-4B9B-8532-0821D2F4C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4157" y="2451466"/>
            <a:ext cx="4371187" cy="410835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代谢性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酸中毒：</a:t>
            </a:r>
            <a:r>
              <a:rPr lang="zh-CN" altLang="en-US" sz="1800" b="1" u="sng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↓  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b="1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↓</a:t>
            </a:r>
            <a:endParaRPr lang="en-US" altLang="zh-CN" sz="2400" b="1" dirty="0">
              <a:solidFill>
                <a:srgbClr val="FFC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</a:t>
            </a:r>
            <a:r>
              <a:rPr lang="zh-CN" altLang="en-US" sz="1800" b="1" u="sng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继发性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↓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△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zh-CN" altLang="en-US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△ </a:t>
            </a:r>
            <a:r>
              <a:rPr lang="en-US" altLang="zh-CN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×1.2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en-US" altLang="zh-CN" sz="18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代谢性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碱中毒：</a:t>
            </a:r>
            <a:r>
              <a:rPr lang="zh-CN" altLang="en-US" sz="1800" b="1" u="sng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↑  </a:t>
            </a: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rgbClr val="FFC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↓</a:t>
            </a:r>
            <a:endParaRPr lang="en-US" altLang="zh-CN" sz="1800" b="1" dirty="0">
              <a:solidFill>
                <a:srgbClr val="FFC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18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zh-CN" altLang="en-US" sz="1800" b="1" u="sng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继发性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↑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 △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PaCO</a:t>
            </a:r>
            <a:r>
              <a:rPr lang="en-US" altLang="zh-CN" sz="18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　　</a:t>
            </a: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＝</a:t>
            </a:r>
            <a:r>
              <a:rPr lang="zh-CN" altLang="en-US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　△ </a:t>
            </a:r>
            <a:r>
              <a:rPr lang="en-US" altLang="zh-CN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1800" b="1" baseline="-25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1800" b="1" baseline="300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 </a:t>
            </a:r>
            <a:r>
              <a:rPr lang="en-US" altLang="zh-CN" sz="1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×0.9</a:t>
            </a:r>
          </a:p>
          <a:p>
            <a:pPr>
              <a:buFont typeface="Wingdings 2"/>
              <a:buChar char=""/>
              <a:defRPr/>
            </a:pPr>
            <a:endParaRPr lang="zh-CN" altLang="en-US" sz="1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598E2136-2B49-4ADD-9228-42E7101FB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57" y="1152565"/>
            <a:ext cx="9404723" cy="1400530"/>
          </a:xfrm>
        </p:spPr>
        <p:txBody>
          <a:bodyPr>
            <a:noAutofit/>
          </a:bodyPr>
          <a:lstStyle/>
          <a:p>
            <a:pPr algn="l">
              <a:defRPr/>
            </a:pP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代谢性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酸中毒：</a:t>
            </a:r>
            <a:r>
              <a:rPr lang="zh-CN" altLang="en-US" sz="32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32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↓</a:t>
            </a:r>
            <a:b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2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代谢性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碱中毒：</a:t>
            </a:r>
            <a:r>
              <a:rPr lang="zh-CN" altLang="en-US" sz="32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原发性的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</a:t>
            </a:r>
            <a:r>
              <a:rPr lang="en-US" altLang="zh-CN" sz="320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32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↑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8" name="Picture 2">
            <a:extLst>
              <a:ext uri="{FF2B5EF4-FFF2-40B4-BE49-F238E27FC236}">
                <a16:creationId xmlns:a16="http://schemas.microsoft.com/office/drawing/2014/main" id="{678C5815-0FD1-40A0-B00E-238FED478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75" y="2968798"/>
            <a:ext cx="5754269" cy="280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9B946EE6-588F-467B-9276-97A8E1F508B9}"/>
              </a:ext>
            </a:extLst>
          </p:cNvPr>
          <p:cNvSpPr/>
          <p:nvPr/>
        </p:nvSpPr>
        <p:spPr>
          <a:xfrm>
            <a:off x="5640756" y="3395171"/>
            <a:ext cx="4169482" cy="405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>
                <a:solidFill>
                  <a:srgbClr val="FF0000"/>
                </a:solidFill>
              </a:rPr>
              <a:t>                 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52DCC26-06BE-47E1-8F02-2B6F6DAE65FB}"/>
              </a:ext>
            </a:extLst>
          </p:cNvPr>
          <p:cNvSpPr/>
          <p:nvPr/>
        </p:nvSpPr>
        <p:spPr>
          <a:xfrm>
            <a:off x="5640756" y="4519945"/>
            <a:ext cx="4169482" cy="4055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4000" dirty="0">
                <a:solidFill>
                  <a:srgbClr val="FF0000"/>
                </a:solidFill>
              </a:rPr>
              <a:t>                 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1398A-842A-474E-8313-C1F89E1183B6}"/>
              </a:ext>
            </a:extLst>
          </p:cNvPr>
          <p:cNvSpPr txBox="1"/>
          <p:nvPr/>
        </p:nvSpPr>
        <p:spPr>
          <a:xfrm>
            <a:off x="9660314" y="3740594"/>
            <a:ext cx="1828800" cy="3810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dirty="0"/>
              <a:t>另一种计算方式</a:t>
            </a:r>
          </a:p>
        </p:txBody>
      </p:sp>
    </p:spTree>
    <p:extLst>
      <p:ext uri="{BB962C8B-B14F-4D97-AF65-F5344CB8AC3E}">
        <p14:creationId xmlns:p14="http://schemas.microsoft.com/office/powerpoint/2010/main" val="1398864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0EB608-A514-4505-BF1E-8FE9FB982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880806"/>
            <a:ext cx="1676400" cy="660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代酸</a:t>
            </a: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6DD9A281-5630-4874-A985-675693D23034}"/>
              </a:ext>
            </a:extLst>
          </p:cNvPr>
          <p:cNvSpPr/>
          <p:nvPr/>
        </p:nvSpPr>
        <p:spPr>
          <a:xfrm>
            <a:off x="3962400" y="2209800"/>
            <a:ext cx="1219200" cy="3733800"/>
          </a:xfrm>
          <a:prstGeom prst="roundRect">
            <a:avLst/>
          </a:prstGeom>
          <a:solidFill>
            <a:srgbClr val="0070C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endParaRPr lang="en-US" altLang="zh-CN" sz="1400" b="1" dirty="0"/>
          </a:p>
          <a:p>
            <a:pPr algn="ctr">
              <a:defRPr/>
            </a:pPr>
            <a:r>
              <a:rPr lang="en-US" altLang="zh-CN" sz="1400" b="1" dirty="0"/>
              <a:t> Pco2</a:t>
            </a:r>
          </a:p>
          <a:p>
            <a:pPr algn="ctr">
              <a:defRPr/>
            </a:pPr>
            <a:r>
              <a:rPr lang="en-US" altLang="zh-CN" sz="1400" b="1" dirty="0"/>
              <a:t>40mmHg</a:t>
            </a:r>
            <a:endParaRPr lang="zh-CN" altLang="en-US" sz="1400" b="1" dirty="0"/>
          </a:p>
        </p:txBody>
      </p:sp>
      <p:sp>
        <p:nvSpPr>
          <p:cNvPr id="6" name="圆角矩形 5">
            <a:extLst>
              <a:ext uri="{FF2B5EF4-FFF2-40B4-BE49-F238E27FC236}">
                <a16:creationId xmlns:a16="http://schemas.microsoft.com/office/drawing/2014/main" id="{FBF57839-46B2-48B5-9499-3C8EC368CF53}"/>
              </a:ext>
            </a:extLst>
          </p:cNvPr>
          <p:cNvSpPr/>
          <p:nvPr/>
        </p:nvSpPr>
        <p:spPr>
          <a:xfrm>
            <a:off x="1638300" y="3505200"/>
            <a:ext cx="1295400" cy="2400300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endParaRPr lang="en-US" altLang="zh-CN" sz="1400" b="1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en-US" altLang="zh-CN" sz="1400" b="1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en-US" altLang="zh-CN" sz="1400" b="1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en-US" altLang="zh-CN" sz="1400" b="1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 dirty="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0DEBB788-40DA-472C-8769-1A2683E8B4A7}"/>
              </a:ext>
            </a:extLst>
          </p:cNvPr>
          <p:cNvSpPr/>
          <p:nvPr/>
        </p:nvSpPr>
        <p:spPr>
          <a:xfrm>
            <a:off x="4038600" y="2253630"/>
            <a:ext cx="1066800" cy="1556370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b="1" dirty="0"/>
              <a:t> PCO</a:t>
            </a:r>
            <a:r>
              <a:rPr lang="en-US" altLang="zh-CN" sz="1050" b="1" dirty="0"/>
              <a:t>2</a:t>
            </a:r>
            <a:endParaRPr lang="en-US" altLang="zh-CN" sz="1200" b="1" dirty="0"/>
          </a:p>
          <a:p>
            <a:pPr algn="ctr">
              <a:defRPr/>
            </a:pPr>
            <a:r>
              <a:rPr lang="en-US" altLang="zh-CN" sz="1200" b="1" dirty="0"/>
              <a:t>12mmHg</a:t>
            </a:r>
            <a:endParaRPr lang="zh-CN" altLang="en-US" sz="1200" b="1" dirty="0"/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5F2CE91-7C46-4C79-8DE4-137A04AC0233}"/>
              </a:ext>
            </a:extLst>
          </p:cNvPr>
          <p:cNvSpPr/>
          <p:nvPr/>
        </p:nvSpPr>
        <p:spPr>
          <a:xfrm>
            <a:off x="1714500" y="3585087"/>
            <a:ext cx="1143000" cy="1055739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1" dirty="0"/>
              <a:t>下降</a:t>
            </a:r>
            <a:endParaRPr lang="en-US" altLang="zh-CN" sz="1200" b="1" dirty="0"/>
          </a:p>
          <a:p>
            <a:pPr algn="ctr">
              <a:defRPr/>
            </a:pPr>
            <a:r>
              <a:rPr lang="en-US" altLang="zh-CN" sz="1200" b="1" dirty="0"/>
              <a:t>10mmol/L</a:t>
            </a:r>
          </a:p>
        </p:txBody>
      </p:sp>
      <p:sp>
        <p:nvSpPr>
          <p:cNvPr id="10" name="虚尾箭头 9">
            <a:extLst>
              <a:ext uri="{FF2B5EF4-FFF2-40B4-BE49-F238E27FC236}">
                <a16:creationId xmlns:a16="http://schemas.microsoft.com/office/drawing/2014/main" id="{D60A2AA3-41C2-4174-B33C-DE43772A8CA6}"/>
              </a:ext>
            </a:extLst>
          </p:cNvPr>
          <p:cNvSpPr/>
          <p:nvPr/>
        </p:nvSpPr>
        <p:spPr>
          <a:xfrm rot="19722582">
            <a:off x="2616442" y="2209431"/>
            <a:ext cx="1586765" cy="291939"/>
          </a:xfrm>
          <a:prstGeom prst="striped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7656" name="Picture 6" descr="https://p1.ssl.qhmsg.com/t015c3b8c2cb7923058.jpg">
            <a:extLst>
              <a:ext uri="{FF2B5EF4-FFF2-40B4-BE49-F238E27FC236}">
                <a16:creationId xmlns:a16="http://schemas.microsoft.com/office/drawing/2014/main" id="{4EAC4A22-BA9E-4882-8B3B-460B911BE3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4259826" y="1598356"/>
            <a:ext cx="457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759E2460-A926-4316-B70B-7EF1BFEFF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2169242" y="2838450"/>
            <a:ext cx="4572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6C1CBBF0-327C-4524-8FF3-1C0D9B514EE1}"/>
              </a:ext>
            </a:extLst>
          </p:cNvPr>
          <p:cNvSpPr/>
          <p:nvPr/>
        </p:nvSpPr>
        <p:spPr>
          <a:xfrm>
            <a:off x="1461793" y="6021644"/>
            <a:ext cx="4365521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代</a:t>
            </a:r>
            <a:r>
              <a:rPr lang="zh-CN" altLang="en-US" dirty="0">
                <a:ea typeface="黑体" pitchFamily="2" charset="-122"/>
              </a:rPr>
              <a:t>酸：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原发性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en-US" altLang="zh-CN" dirty="0">
                <a:ea typeface="黑体" pitchFamily="2" charset="-122"/>
              </a:rPr>
              <a:t>↓  →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继发性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en-US" altLang="zh-CN" dirty="0">
                <a:ea typeface="黑体" pitchFamily="2" charset="-122"/>
              </a:rPr>
              <a:t>↓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dirty="0">
                <a:ea typeface="黑体" pitchFamily="2" charset="-122"/>
              </a:rPr>
              <a:t> </a:t>
            </a:r>
            <a:r>
              <a:rPr lang="zh-CN" altLang="en-US" dirty="0">
                <a:ea typeface="黑体" pitchFamily="2" charset="-122"/>
              </a:rPr>
              <a:t>　 △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zh-CN" altLang="en-US" baseline="30000" dirty="0">
                <a:ea typeface="黑体" pitchFamily="2" charset="-122"/>
              </a:rPr>
              <a:t>　</a:t>
            </a:r>
            <a:r>
              <a:rPr lang="zh-CN" altLang="en-US" dirty="0">
                <a:ea typeface="黑体" pitchFamily="2" charset="-122"/>
              </a:rPr>
              <a:t>＝</a:t>
            </a:r>
            <a:r>
              <a:rPr lang="zh-CN" altLang="en-US" dirty="0">
                <a:solidFill>
                  <a:srgbClr val="FFC000"/>
                </a:solidFill>
                <a:ea typeface="黑体" pitchFamily="2" charset="-122"/>
              </a:rPr>
              <a:t>△ </a:t>
            </a:r>
            <a:r>
              <a:rPr lang="en-US" altLang="zh-CN" dirty="0">
                <a:solidFill>
                  <a:srgbClr val="FFC000"/>
                </a:solidFill>
                <a:ea typeface="黑体" pitchFamily="2" charset="-122"/>
              </a:rPr>
              <a:t>HCO</a:t>
            </a:r>
            <a:r>
              <a:rPr lang="en-US" altLang="zh-CN" baseline="-25000" dirty="0">
                <a:solidFill>
                  <a:srgbClr val="FFC000"/>
                </a:solidFill>
                <a:ea typeface="黑体" pitchFamily="2" charset="-122"/>
              </a:rPr>
              <a:t>3</a:t>
            </a:r>
            <a:r>
              <a:rPr lang="en-US" altLang="zh-CN" baseline="30000" dirty="0">
                <a:solidFill>
                  <a:srgbClr val="FFC000"/>
                </a:solidFill>
                <a:ea typeface="黑体" pitchFamily="2" charset="-122"/>
              </a:rPr>
              <a:t>- </a:t>
            </a:r>
            <a:r>
              <a:rPr lang="en-US" altLang="zh-CN" dirty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×1.2</a:t>
            </a:r>
          </a:p>
        </p:txBody>
      </p:sp>
      <p:sp>
        <p:nvSpPr>
          <p:cNvPr id="17" name="七角星 16">
            <a:extLst>
              <a:ext uri="{FF2B5EF4-FFF2-40B4-BE49-F238E27FC236}">
                <a16:creationId xmlns:a16="http://schemas.microsoft.com/office/drawing/2014/main" id="{AB1622E9-ED75-4079-9CEF-B0FAAC8F1050}"/>
              </a:ext>
            </a:extLst>
          </p:cNvPr>
          <p:cNvSpPr/>
          <p:nvPr/>
        </p:nvSpPr>
        <p:spPr>
          <a:xfrm>
            <a:off x="1009650" y="3272913"/>
            <a:ext cx="1333500" cy="685800"/>
          </a:xfrm>
          <a:prstGeom prst="star7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例如：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酮症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2B1FC6A5-24DB-4BEF-9B13-DCD6236F430F}"/>
              </a:ext>
            </a:extLst>
          </p:cNvPr>
          <p:cNvSpPr/>
          <p:nvPr/>
        </p:nvSpPr>
        <p:spPr>
          <a:xfrm>
            <a:off x="7239000" y="3505200"/>
            <a:ext cx="1295400" cy="2362200"/>
          </a:xfrm>
          <a:prstGeom prst="roundRect">
            <a:avLst/>
          </a:prstGeom>
          <a:solidFill>
            <a:srgbClr val="00206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 </a:t>
            </a:r>
          </a:p>
          <a:p>
            <a:pPr algn="ctr" eaLnBrk="1" hangingPunct="1"/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HCO</a:t>
            </a:r>
            <a:r>
              <a:rPr lang="en-US" altLang="zh-CN" sz="1400" b="1" baseline="-25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3</a:t>
            </a:r>
            <a:r>
              <a:rPr lang="en-US" altLang="zh-CN" sz="1400" b="1" baseline="30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-</a:t>
            </a:r>
            <a:r>
              <a: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rPr>
              <a:t>24mmol/L</a:t>
            </a:r>
            <a:endParaRPr lang="en-US" altLang="zh-CN" sz="1400" b="1" baseline="3000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algn="ctr" eaLnBrk="1" hangingPunct="1"/>
            <a:endParaRPr lang="zh-CN" altLang="en-US" sz="2000" b="1" baseline="-25000">
              <a:solidFill>
                <a:srgbClr val="FFFFFF"/>
              </a:solidFill>
              <a:latin typeface="Rockwell" panose="02060603020205020403" pitchFamily="18" charset="0"/>
              <a:ea typeface="方正姚体" panose="02010601030101010101" pitchFamily="2" charset="-122"/>
            </a:endParaRP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CE87F1A1-E1F9-49D4-9A8A-62D51357903D}"/>
              </a:ext>
            </a:extLst>
          </p:cNvPr>
          <p:cNvSpPr/>
          <p:nvPr/>
        </p:nvSpPr>
        <p:spPr>
          <a:xfrm>
            <a:off x="7315200" y="2362199"/>
            <a:ext cx="1143000" cy="1074365"/>
          </a:xfrm>
          <a:prstGeom prst="roundRect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1" dirty="0"/>
              <a:t>升高</a:t>
            </a:r>
            <a:endParaRPr lang="en-US" altLang="zh-CN" sz="1200" b="1" dirty="0"/>
          </a:p>
          <a:p>
            <a:pPr algn="ctr">
              <a:defRPr/>
            </a:pPr>
            <a:r>
              <a:rPr lang="en-US" altLang="zh-CN" sz="1200" b="1" dirty="0"/>
              <a:t>10mmol/L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5E774EC-708F-4841-B4F4-7DD0CA4EA839}"/>
              </a:ext>
            </a:extLst>
          </p:cNvPr>
          <p:cNvSpPr/>
          <p:nvPr/>
        </p:nvSpPr>
        <p:spPr>
          <a:xfrm>
            <a:off x="8991600" y="2200274"/>
            <a:ext cx="1219200" cy="3667125"/>
          </a:xfrm>
          <a:prstGeom prst="roundRect">
            <a:avLst/>
          </a:prstGeom>
          <a:solidFill>
            <a:srgbClr val="0070C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b="1" dirty="0"/>
              <a:t> Pco2</a:t>
            </a:r>
          </a:p>
          <a:p>
            <a:pPr algn="ctr">
              <a:defRPr/>
            </a:pPr>
            <a:r>
              <a:rPr lang="en-US" altLang="zh-CN" sz="1400" b="1" dirty="0"/>
              <a:t>40mmHg</a:t>
            </a:r>
            <a:endParaRPr lang="zh-CN" altLang="en-US" sz="1400" b="1" dirty="0"/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3A76AB0-1557-4B41-B2F7-839AA597001D}"/>
              </a:ext>
            </a:extLst>
          </p:cNvPr>
          <p:cNvSpPr/>
          <p:nvPr/>
        </p:nvSpPr>
        <p:spPr>
          <a:xfrm>
            <a:off x="9078656" y="1541205"/>
            <a:ext cx="1066800" cy="627113"/>
          </a:xfrm>
          <a:prstGeom prst="round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b="1" dirty="0"/>
              <a:t> Pco2</a:t>
            </a:r>
          </a:p>
          <a:p>
            <a:pPr algn="ctr">
              <a:defRPr/>
            </a:pPr>
            <a:r>
              <a:rPr lang="en-US" altLang="zh-CN" sz="1200" b="1" dirty="0"/>
              <a:t>9mmHg</a:t>
            </a:r>
            <a:endParaRPr lang="zh-CN" altLang="en-US" sz="1200" b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084E9BE-5480-4844-A662-795036618475}"/>
              </a:ext>
            </a:extLst>
          </p:cNvPr>
          <p:cNvSpPr/>
          <p:nvPr/>
        </p:nvSpPr>
        <p:spPr>
          <a:xfrm>
            <a:off x="6096000" y="6004671"/>
            <a:ext cx="4343400" cy="59093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dirty="0">
                <a:solidFill>
                  <a:srgbClr val="92D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代</a:t>
            </a:r>
            <a:r>
              <a:rPr lang="zh-CN" altLang="en-US" dirty="0">
                <a:ea typeface="黑体" pitchFamily="2" charset="-122"/>
              </a:rPr>
              <a:t>碱：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原发性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en-US" altLang="zh-CN" dirty="0">
                <a:ea typeface="黑体" pitchFamily="2" charset="-122"/>
              </a:rPr>
              <a:t>↑  →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继发性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en-US" altLang="zh-CN" dirty="0">
                <a:ea typeface="黑体" pitchFamily="2" charset="-122"/>
              </a:rPr>
              <a:t>↑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dirty="0">
                <a:ea typeface="黑体" pitchFamily="2" charset="-122"/>
              </a:rPr>
              <a:t> </a:t>
            </a:r>
            <a:r>
              <a:rPr lang="zh-CN" altLang="en-US" dirty="0">
                <a:ea typeface="黑体" pitchFamily="2" charset="-122"/>
              </a:rPr>
              <a:t>　 △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zh-CN" altLang="en-US" baseline="30000" dirty="0">
                <a:ea typeface="黑体" pitchFamily="2" charset="-122"/>
              </a:rPr>
              <a:t>　　</a:t>
            </a:r>
            <a:r>
              <a:rPr lang="zh-CN" altLang="en-US" dirty="0">
                <a:ea typeface="黑体" pitchFamily="2" charset="-122"/>
              </a:rPr>
              <a:t>＝</a:t>
            </a:r>
            <a:r>
              <a:rPr lang="zh-CN" altLang="en-US" dirty="0">
                <a:solidFill>
                  <a:srgbClr val="FFC000"/>
                </a:solidFill>
                <a:ea typeface="黑体" pitchFamily="2" charset="-122"/>
              </a:rPr>
              <a:t>　△ </a:t>
            </a:r>
            <a:r>
              <a:rPr lang="en-US" altLang="zh-CN" dirty="0">
                <a:solidFill>
                  <a:srgbClr val="FFC000"/>
                </a:solidFill>
                <a:ea typeface="黑体" pitchFamily="2" charset="-122"/>
              </a:rPr>
              <a:t>HCO</a:t>
            </a:r>
            <a:r>
              <a:rPr lang="en-US" altLang="zh-CN" baseline="-25000" dirty="0">
                <a:solidFill>
                  <a:srgbClr val="FFC000"/>
                </a:solidFill>
                <a:ea typeface="黑体" pitchFamily="2" charset="-122"/>
              </a:rPr>
              <a:t>3</a:t>
            </a:r>
            <a:r>
              <a:rPr lang="en-US" altLang="zh-CN" baseline="30000" dirty="0">
                <a:solidFill>
                  <a:srgbClr val="FFC000"/>
                </a:solidFill>
                <a:ea typeface="黑体" pitchFamily="2" charset="-122"/>
              </a:rPr>
              <a:t>- </a:t>
            </a:r>
            <a:r>
              <a:rPr lang="en-US" altLang="zh-CN" dirty="0">
                <a:solidFill>
                  <a:srgbClr val="FFC000"/>
                </a:solidFill>
                <a:latin typeface="黑体" pitchFamily="2" charset="-122"/>
                <a:ea typeface="黑体" pitchFamily="2" charset="-122"/>
              </a:rPr>
              <a:t>×0.9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00BC331C-E3EB-40C7-BB24-4B88E4E6C0FD}"/>
              </a:ext>
            </a:extLst>
          </p:cNvPr>
          <p:cNvSpPr txBox="1">
            <a:spLocks/>
          </p:cNvSpPr>
          <p:nvPr/>
        </p:nvSpPr>
        <p:spPr>
          <a:xfrm>
            <a:off x="7290352" y="880806"/>
            <a:ext cx="1676400" cy="660400"/>
          </a:xfrm>
          <a:prstGeom prst="rect">
            <a:avLst/>
          </a:prstGeom>
        </p:spPr>
        <p:txBody>
          <a:bodyPr anchor="b">
            <a:noAutofit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3975">
              <a:spcBef>
                <a:spcPct val="0"/>
              </a:spcBef>
              <a:defRPr/>
            </a:pPr>
            <a:r>
              <a:rPr lang="zh-CN" altLang="en-US" sz="3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代碱</a:t>
            </a:r>
          </a:p>
        </p:txBody>
      </p:sp>
      <p:sp>
        <p:nvSpPr>
          <p:cNvPr id="24" name="七角星 23">
            <a:extLst>
              <a:ext uri="{FF2B5EF4-FFF2-40B4-BE49-F238E27FC236}">
                <a16:creationId xmlns:a16="http://schemas.microsoft.com/office/drawing/2014/main" id="{AECF7020-474D-48FB-B6BE-0CB7E72F49A9}"/>
              </a:ext>
            </a:extLst>
          </p:cNvPr>
          <p:cNvSpPr/>
          <p:nvPr/>
        </p:nvSpPr>
        <p:spPr>
          <a:xfrm>
            <a:off x="6629400" y="2171290"/>
            <a:ext cx="1219201" cy="660400"/>
          </a:xfrm>
          <a:prstGeom prst="star7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FF0000"/>
                </a:solidFill>
              </a:rPr>
              <a:t>例如：呕吐</a:t>
            </a:r>
          </a:p>
        </p:txBody>
      </p:sp>
      <p:sp>
        <p:nvSpPr>
          <p:cNvPr id="25" name="虚尾箭头 24">
            <a:extLst>
              <a:ext uri="{FF2B5EF4-FFF2-40B4-BE49-F238E27FC236}">
                <a16:creationId xmlns:a16="http://schemas.microsoft.com/office/drawing/2014/main" id="{28AF0CDF-068F-4E9B-AFA6-42701DBABFD6}"/>
              </a:ext>
            </a:extLst>
          </p:cNvPr>
          <p:cNvSpPr/>
          <p:nvPr/>
        </p:nvSpPr>
        <p:spPr>
          <a:xfrm rot="19978233">
            <a:off x="8301447" y="1526076"/>
            <a:ext cx="762000" cy="304800"/>
          </a:xfrm>
          <a:prstGeom prst="stripedRightArrow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6E2D667-F7BC-4A35-88F9-53C019B843C7}"/>
              </a:ext>
            </a:extLst>
          </p:cNvPr>
          <p:cNvCxnSpPr/>
          <p:nvPr/>
        </p:nvCxnSpPr>
        <p:spPr>
          <a:xfrm>
            <a:off x="2754735" y="3770056"/>
            <a:ext cx="0" cy="6858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F6D43F4B-A682-47EE-9895-C557DEE2AC83}"/>
              </a:ext>
            </a:extLst>
          </p:cNvPr>
          <p:cNvCxnSpPr/>
          <p:nvPr/>
        </p:nvCxnSpPr>
        <p:spPr>
          <a:xfrm>
            <a:off x="4982496" y="2438400"/>
            <a:ext cx="0" cy="10668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5AA4402-8E9B-4C0E-889A-32AFDAE3D7BE}"/>
              </a:ext>
            </a:extLst>
          </p:cNvPr>
          <p:cNvCxnSpPr/>
          <p:nvPr/>
        </p:nvCxnSpPr>
        <p:spPr>
          <a:xfrm flipV="1">
            <a:off x="8305800" y="2603091"/>
            <a:ext cx="0" cy="6096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E271BDE-EA45-44ED-8095-D2A301C422EA}"/>
              </a:ext>
            </a:extLst>
          </p:cNvPr>
          <p:cNvCxnSpPr/>
          <p:nvPr/>
        </p:nvCxnSpPr>
        <p:spPr>
          <a:xfrm flipV="1">
            <a:off x="10041193" y="1598356"/>
            <a:ext cx="0" cy="457200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6" name="Picture 10" descr="https://gss3.bdstatic.com/7Po3dSag_xI4khGkpoWK1HF6hhy/baike/c0%3Dbaike80%2C5%2C5%2C80%2C26/sign=d52830a8edc4b7452099bf44ae957572/9213b07eca806538d3aa129291dda144ac3482eb.jpg">
            <a:extLst>
              <a:ext uri="{FF2B5EF4-FFF2-40B4-BE49-F238E27FC236}">
                <a16:creationId xmlns:a16="http://schemas.microsoft.com/office/drawing/2014/main" id="{FE15DC24-39DE-4F8D-A0D6-2A5474A8F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1" t="6400" r="10400" b="7201"/>
          <a:stretch>
            <a:fillRect/>
          </a:stretch>
        </p:blipFill>
        <p:spPr bwMode="auto">
          <a:xfrm>
            <a:off x="7684399" y="1779213"/>
            <a:ext cx="457200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6" descr="https://p1.ssl.qhmsg.com/t015c3b8c2cb7923058.jpg">
            <a:extLst>
              <a:ext uri="{FF2B5EF4-FFF2-40B4-BE49-F238E27FC236}">
                <a16:creationId xmlns:a16="http://schemas.microsoft.com/office/drawing/2014/main" id="{4C2E1C81-4170-4E17-9522-A390D4A71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33"/>
          <a:stretch>
            <a:fillRect/>
          </a:stretch>
        </p:blipFill>
        <p:spPr bwMode="auto">
          <a:xfrm>
            <a:off x="9157046" y="925256"/>
            <a:ext cx="4572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783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AE8193-20CE-4D41-A71F-67CCF8215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0" y="1337188"/>
            <a:ext cx="8534400" cy="4581832"/>
          </a:xfrm>
          <a:noFill/>
          <a:ln>
            <a:solidFill>
              <a:srgbClr val="FFFF00"/>
            </a:solidFill>
          </a:ln>
        </p:spPr>
        <p:txBody>
          <a:bodyPr anchor="t" anchorCtr="0">
            <a:normAutofit fontScale="90000"/>
          </a:bodyPr>
          <a:lstStyle/>
          <a:p>
            <a:pPr algn="l">
              <a:defRPr/>
            </a:pPr>
            <a:r>
              <a:rPr lang="zh-CN" altLang="en-US" dirty="0"/>
              <a:t>急慢酸碱呼，</a:t>
            </a:r>
            <a:r>
              <a:rPr lang="en-US" altLang="zh-CN" dirty="0"/>
              <a:t>1</a:t>
            </a:r>
            <a:r>
              <a:rPr lang="zh-CN" altLang="en-US" dirty="0"/>
              <a:t>、    </a:t>
            </a:r>
            <a:r>
              <a:rPr lang="en-US" altLang="zh-CN" dirty="0"/>
              <a:t>2</a:t>
            </a:r>
            <a:r>
              <a:rPr lang="zh-CN" altLang="en-US" dirty="0"/>
              <a:t>、  </a:t>
            </a:r>
            <a:r>
              <a:rPr lang="en-US" altLang="zh-CN" dirty="0"/>
              <a:t> 3.4        5</a:t>
            </a:r>
            <a:r>
              <a:rPr lang="zh-CN" altLang="en-US" dirty="0"/>
              <a:t>。</a:t>
            </a:r>
            <a:br>
              <a:rPr lang="en-US" altLang="zh-CN" dirty="0"/>
            </a:br>
            <a:br>
              <a:rPr lang="en-US" altLang="zh-CN" dirty="0"/>
            </a:br>
            <a:br>
              <a:rPr lang="en-US" altLang="zh-CN" sz="2800" dirty="0"/>
            </a:br>
            <a:r>
              <a:rPr lang="en-US" altLang="zh-CN" sz="2800" dirty="0"/>
              <a:t>      </a:t>
            </a:r>
            <a:br>
              <a:rPr lang="en-US" altLang="zh-CN" sz="3100" dirty="0"/>
            </a:br>
            <a:r>
              <a:rPr lang="en-US" altLang="zh-CN" sz="3100" dirty="0"/>
              <a:t>     </a:t>
            </a:r>
            <a:br>
              <a:rPr lang="en-US" altLang="zh-CN" dirty="0"/>
            </a:br>
            <a:r>
              <a:rPr lang="en-US" altLang="zh-CN" dirty="0"/>
              <a:t>        </a:t>
            </a:r>
            <a:r>
              <a:rPr lang="zh-CN" altLang="en-US" sz="4000" dirty="0"/>
              <a:t>代碱一点慢悠悠，代酸两点呼过头</a:t>
            </a:r>
            <a:br>
              <a:rPr lang="zh-CN" altLang="en-US" sz="4000" dirty="0"/>
            </a:br>
            <a:br>
              <a:rPr lang="en-US" altLang="zh-CN" dirty="0"/>
            </a:b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圆角矩形标注 5">
            <a:extLst>
              <a:ext uri="{FF2B5EF4-FFF2-40B4-BE49-F238E27FC236}">
                <a16:creationId xmlns:a16="http://schemas.microsoft.com/office/drawing/2014/main" id="{6410AA2C-1570-401D-B680-1B250D7800D5}"/>
              </a:ext>
            </a:extLst>
          </p:cNvPr>
          <p:cNvSpPr/>
          <p:nvPr/>
        </p:nvSpPr>
        <p:spPr>
          <a:xfrm>
            <a:off x="2183990" y="2743200"/>
            <a:ext cx="2133600" cy="762000"/>
          </a:xfrm>
          <a:prstGeom prst="wedgeRoundRectCallout">
            <a:avLst>
              <a:gd name="adj1" fmla="val 68678"/>
              <a:gd name="adj2" fmla="val -737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每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/>
              <a:t>个</a:t>
            </a:r>
            <a:r>
              <a:rPr lang="en-US" altLang="zh-CN" dirty="0">
                <a:solidFill>
                  <a:srgbClr val="FFFF00"/>
                </a:solidFill>
                <a:ea typeface="黑体" pitchFamily="2" charset="-122"/>
              </a:rPr>
              <a:t>PaCO</a:t>
            </a:r>
            <a:r>
              <a:rPr lang="en-US" altLang="zh-CN" baseline="-25000" dirty="0">
                <a:solidFill>
                  <a:srgbClr val="FFFF00"/>
                </a:solidFill>
                <a:ea typeface="黑体" pitchFamily="2" charset="-122"/>
              </a:rPr>
              <a:t>2</a:t>
            </a:r>
            <a:r>
              <a:rPr lang="zh-CN" altLang="en-US" dirty="0"/>
              <a:t>， 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zh-CN" altLang="en-US" dirty="0"/>
              <a:t>变化的个数</a:t>
            </a:r>
          </a:p>
        </p:txBody>
      </p:sp>
      <p:sp>
        <p:nvSpPr>
          <p:cNvPr id="7" name="流程图: 可选过程 6">
            <a:extLst>
              <a:ext uri="{FF2B5EF4-FFF2-40B4-BE49-F238E27FC236}">
                <a16:creationId xmlns:a16="http://schemas.microsoft.com/office/drawing/2014/main" id="{848D7E5E-ECC5-4153-A920-2586173C2275}"/>
              </a:ext>
            </a:extLst>
          </p:cNvPr>
          <p:cNvSpPr/>
          <p:nvPr/>
        </p:nvSpPr>
        <p:spPr>
          <a:xfrm>
            <a:off x="4720714" y="2743200"/>
            <a:ext cx="990600" cy="762000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急呼酸：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1" name="流程图: 可选过程 10">
            <a:extLst>
              <a:ext uri="{FF2B5EF4-FFF2-40B4-BE49-F238E27FC236}">
                <a16:creationId xmlns:a16="http://schemas.microsoft.com/office/drawing/2014/main" id="{DAE669E9-87C6-41D1-9113-D533399BB36E}"/>
              </a:ext>
            </a:extLst>
          </p:cNvPr>
          <p:cNvSpPr/>
          <p:nvPr/>
        </p:nvSpPr>
        <p:spPr>
          <a:xfrm>
            <a:off x="7052189" y="2781300"/>
            <a:ext cx="1474839" cy="723900"/>
          </a:xfrm>
          <a:prstGeom prst="flowChartAlternateProcess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慢呼酸：</a:t>
            </a:r>
            <a:r>
              <a:rPr lang="en-US" altLang="zh-CN" dirty="0">
                <a:solidFill>
                  <a:srgbClr val="FF0000"/>
                </a:solidFill>
              </a:rPr>
              <a:t>3.4</a:t>
            </a:r>
            <a:r>
              <a:rPr lang="zh-CN" altLang="en-US" dirty="0">
                <a:solidFill>
                  <a:srgbClr val="FF0000"/>
                </a:solidFill>
              </a:rPr>
              <a:t>个或</a:t>
            </a:r>
            <a:r>
              <a:rPr lang="en-US" altLang="zh-CN" dirty="0">
                <a:solidFill>
                  <a:srgbClr val="FF0000"/>
                </a:solidFill>
              </a:rPr>
              <a:t>1/3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2" name="流程图: 可选过程 11">
            <a:extLst>
              <a:ext uri="{FF2B5EF4-FFF2-40B4-BE49-F238E27FC236}">
                <a16:creationId xmlns:a16="http://schemas.microsoft.com/office/drawing/2014/main" id="{5FE7C108-1733-4351-A969-B3DB365289C0}"/>
              </a:ext>
            </a:extLst>
          </p:cNvPr>
          <p:cNvSpPr/>
          <p:nvPr/>
        </p:nvSpPr>
        <p:spPr>
          <a:xfrm>
            <a:off x="5829300" y="2743200"/>
            <a:ext cx="1066800" cy="76200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急呼碱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8F57EE13-0A5F-44FB-A2D8-0E1FBA668473}"/>
              </a:ext>
            </a:extLst>
          </p:cNvPr>
          <p:cNvSpPr/>
          <p:nvPr/>
        </p:nvSpPr>
        <p:spPr>
          <a:xfrm>
            <a:off x="8763000" y="2781300"/>
            <a:ext cx="990600" cy="685800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慢呼碱</a:t>
            </a:r>
            <a:endParaRPr lang="en-US" altLang="zh-CN" dirty="0">
              <a:solidFill>
                <a:srgbClr val="FF0000"/>
              </a:solidFill>
            </a:endParaRPr>
          </a:p>
          <a:p>
            <a:pPr algn="ctr">
              <a:defRPr/>
            </a:pPr>
            <a:r>
              <a:rPr lang="en-US" altLang="zh-CN" dirty="0">
                <a:solidFill>
                  <a:srgbClr val="FF0000"/>
                </a:solidFill>
              </a:rPr>
              <a:t>5</a:t>
            </a:r>
            <a:r>
              <a:rPr lang="zh-CN" altLang="en-US" dirty="0">
                <a:solidFill>
                  <a:srgbClr val="FF0000"/>
                </a:solidFill>
              </a:rPr>
              <a:t>个</a:t>
            </a:r>
          </a:p>
        </p:txBody>
      </p:sp>
      <p:sp>
        <p:nvSpPr>
          <p:cNvPr id="14" name="圆角矩形标注 13">
            <a:extLst>
              <a:ext uri="{FF2B5EF4-FFF2-40B4-BE49-F238E27FC236}">
                <a16:creationId xmlns:a16="http://schemas.microsoft.com/office/drawing/2014/main" id="{DA839334-B5C8-4876-A423-D5FDEA82103D}"/>
              </a:ext>
            </a:extLst>
          </p:cNvPr>
          <p:cNvSpPr/>
          <p:nvPr/>
        </p:nvSpPr>
        <p:spPr>
          <a:xfrm>
            <a:off x="2679290" y="4712110"/>
            <a:ext cx="1143000" cy="685800"/>
          </a:xfrm>
          <a:prstGeom prst="wedgeRoundRectCallout">
            <a:avLst>
              <a:gd name="adj1" fmla="val 86689"/>
              <a:gd name="adj2" fmla="val -87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△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endParaRPr lang="zh-CN" altLang="en-US" dirty="0"/>
          </a:p>
        </p:txBody>
      </p:sp>
      <p:sp>
        <p:nvSpPr>
          <p:cNvPr id="15" name="圆角矩形标注 14">
            <a:extLst>
              <a:ext uri="{FF2B5EF4-FFF2-40B4-BE49-F238E27FC236}">
                <a16:creationId xmlns:a16="http://schemas.microsoft.com/office/drawing/2014/main" id="{14F07CAD-C485-43A7-AA20-5492B12BA8D6}"/>
              </a:ext>
            </a:extLst>
          </p:cNvPr>
          <p:cNvSpPr/>
          <p:nvPr/>
        </p:nvSpPr>
        <p:spPr>
          <a:xfrm>
            <a:off x="4199603" y="4635910"/>
            <a:ext cx="2819400" cy="762000"/>
          </a:xfrm>
          <a:prstGeom prst="wedgeRoundRectCallout">
            <a:avLst>
              <a:gd name="adj1" fmla="val 44266"/>
              <a:gd name="adj2" fmla="val -737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代碱：（减）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△</a:t>
            </a:r>
            <a:r>
              <a:rPr lang="en-US" altLang="zh-CN" dirty="0">
                <a:solidFill>
                  <a:srgbClr val="FF0000"/>
                </a:solidFill>
              </a:rPr>
              <a:t>PaCO2 </a:t>
            </a:r>
            <a:r>
              <a:rPr lang="en-US" altLang="zh-CN" sz="2000" b="1" dirty="0">
                <a:solidFill>
                  <a:srgbClr val="FF0000"/>
                </a:solidFill>
              </a:rPr>
              <a:t>X 0.9</a:t>
            </a:r>
            <a:r>
              <a:rPr lang="zh-CN" altLang="en-US" sz="1400" b="1" dirty="0">
                <a:solidFill>
                  <a:srgbClr val="0070C0"/>
                </a:solidFill>
              </a:rPr>
              <a:t>（减</a:t>
            </a:r>
            <a:r>
              <a:rPr lang="en-US" altLang="zh-CN" sz="1400" b="1" dirty="0">
                <a:solidFill>
                  <a:srgbClr val="0070C0"/>
                </a:solidFill>
              </a:rPr>
              <a:t>0.1</a:t>
            </a:r>
            <a:r>
              <a:rPr lang="zh-CN" altLang="en-US" sz="1400" b="1" dirty="0">
                <a:solidFill>
                  <a:srgbClr val="0070C0"/>
                </a:solidFill>
              </a:rPr>
              <a:t>）</a:t>
            </a:r>
            <a:endParaRPr lang="zh-CN" altLang="en-US" sz="2000" b="1" dirty="0">
              <a:solidFill>
                <a:srgbClr val="0070C0"/>
              </a:solidFill>
            </a:endParaRPr>
          </a:p>
        </p:txBody>
      </p:sp>
      <p:sp>
        <p:nvSpPr>
          <p:cNvPr id="16" name="圆角矩形标注 15">
            <a:extLst>
              <a:ext uri="{FF2B5EF4-FFF2-40B4-BE49-F238E27FC236}">
                <a16:creationId xmlns:a16="http://schemas.microsoft.com/office/drawing/2014/main" id="{4E300690-6643-4D23-ABD9-7E828BDE0AD1}"/>
              </a:ext>
            </a:extLst>
          </p:cNvPr>
          <p:cNvSpPr/>
          <p:nvPr/>
        </p:nvSpPr>
        <p:spPr>
          <a:xfrm>
            <a:off x="7162800" y="4635910"/>
            <a:ext cx="2590800" cy="762000"/>
          </a:xfrm>
          <a:prstGeom prst="wedgeRoundRectCallout">
            <a:avLst>
              <a:gd name="adj1" fmla="val 44266"/>
              <a:gd name="adj2" fmla="val -7373"/>
              <a:gd name="adj3" fmla="val 16667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FF0000"/>
                </a:solidFill>
              </a:rPr>
              <a:t>代酸：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zh-CN" altLang="en-US" dirty="0">
                <a:solidFill>
                  <a:srgbClr val="FF0000"/>
                </a:solidFill>
              </a:rPr>
              <a:t>△</a:t>
            </a:r>
            <a:r>
              <a:rPr lang="en-US" altLang="zh-CN" dirty="0">
                <a:solidFill>
                  <a:srgbClr val="FF0000"/>
                </a:solidFill>
              </a:rPr>
              <a:t>PaCO2 </a:t>
            </a:r>
            <a:r>
              <a:rPr lang="en-US" altLang="zh-CN" sz="2000" b="1" dirty="0">
                <a:solidFill>
                  <a:srgbClr val="FF0000"/>
                </a:solidFill>
              </a:rPr>
              <a:t>X 1.2</a:t>
            </a:r>
            <a:r>
              <a:rPr lang="zh-CN" altLang="en-US" sz="1400" b="1" dirty="0">
                <a:solidFill>
                  <a:srgbClr val="0070C0"/>
                </a:solidFill>
              </a:rPr>
              <a:t>（多</a:t>
            </a:r>
            <a:r>
              <a:rPr lang="en-US" altLang="zh-CN" sz="1400" b="1" dirty="0">
                <a:solidFill>
                  <a:srgbClr val="0070C0"/>
                </a:solidFill>
              </a:rPr>
              <a:t>0.2</a:t>
            </a:r>
            <a:r>
              <a:rPr lang="zh-CN" altLang="en-US" sz="1400" b="1" dirty="0">
                <a:solidFill>
                  <a:srgbClr val="0070C0"/>
                </a:solidFill>
              </a:rPr>
              <a:t>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4F25D94A-1D68-4CDF-B1E3-37FD4744E055}"/>
              </a:ext>
            </a:extLst>
          </p:cNvPr>
          <p:cNvSpPr txBox="1">
            <a:spLocks/>
          </p:cNvSpPr>
          <p:nvPr/>
        </p:nvSpPr>
        <p:spPr>
          <a:xfrm>
            <a:off x="5638800" y="5690420"/>
            <a:ext cx="4648200" cy="457200"/>
          </a:xfrm>
          <a:prstGeom prst="rect">
            <a:avLst/>
          </a:prstGeom>
          <a:solidFill>
            <a:schemeClr val="accent1"/>
          </a:solidFill>
          <a:effectLst>
            <a:outerShdw blurRad="63500" dist="38100" dir="5400000" rotWithShape="0">
              <a:srgbClr val="000000"/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b"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3975" eaLnBrk="0" hangingPunct="0">
              <a:defRPr/>
            </a:pPr>
            <a:r>
              <a:rPr lang="zh-CN" altLang="en-US" sz="2400" dirty="0">
                <a:solidFill>
                  <a:schemeClr val="tx1"/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+mj-ea"/>
                <a:cs typeface="+mj-cs"/>
              </a:rPr>
              <a:t>或：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代碱减一点，代酸加两点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2555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内容占位符 2">
            <a:extLst>
              <a:ext uri="{FF2B5EF4-FFF2-40B4-BE49-F238E27FC236}">
                <a16:creationId xmlns:a16="http://schemas.microsoft.com/office/drawing/2014/main" id="{E5981FF4-7F3A-411B-A0E7-8874CE5C1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2668" y="5779485"/>
            <a:ext cx="2536875" cy="718637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宋体" panose="02010600030101010101" pitchFamily="2" charset="-122"/>
              </a:rPr>
              <a:t>显然是代酸</a:t>
            </a:r>
          </a:p>
        </p:txBody>
      </p:sp>
      <p:pic>
        <p:nvPicPr>
          <p:cNvPr id="32771" name="Picture 4">
            <a:extLst>
              <a:ext uri="{FF2B5EF4-FFF2-40B4-BE49-F238E27FC236}">
                <a16:creationId xmlns:a16="http://schemas.microsoft.com/office/drawing/2014/main" id="{B323666B-7B8D-4C8E-A352-FE697B445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27" y="2412574"/>
            <a:ext cx="5906389" cy="3142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4B57970A-CE70-4C08-8122-662B19389E09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1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2AEB43F-EC54-4C95-8B11-831BD10607BE}"/>
              </a:ext>
            </a:extLst>
          </p:cNvPr>
          <p:cNvSpPr txBox="1"/>
          <p:nvPr/>
        </p:nvSpPr>
        <p:spPr>
          <a:xfrm>
            <a:off x="7092668" y="2412574"/>
            <a:ext cx="3948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病史：一名合并糖尿病的</a:t>
            </a:r>
            <a:r>
              <a:rPr lang="en-US" altLang="zh-CN" dirty="0"/>
              <a:t>22</a:t>
            </a:r>
            <a:r>
              <a:rPr lang="zh-CN" altLang="en-US" dirty="0"/>
              <a:t>岁患者，伴发严重的上呼吸道感染。</a:t>
            </a:r>
          </a:p>
        </p:txBody>
      </p:sp>
      <p:pic>
        <p:nvPicPr>
          <p:cNvPr id="32772" name="Picture 2">
            <a:extLst>
              <a:ext uri="{FF2B5EF4-FFF2-40B4-BE49-F238E27FC236}">
                <a16:creationId xmlns:a16="http://schemas.microsoft.com/office/drawing/2014/main" id="{F83FDB1C-D75D-4FBA-9736-A477D7253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68" y="2412574"/>
            <a:ext cx="3948958" cy="3143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6942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7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67865-0F41-4F5A-BC38-D9F86D598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866355"/>
            <a:ext cx="4343400" cy="966548"/>
          </a:xfrm>
        </p:spPr>
        <p:txBody>
          <a:bodyPr>
            <a:normAutofit/>
          </a:bodyPr>
          <a:lstStyle/>
          <a:p>
            <a:pPr algn="l">
              <a:defRPr/>
            </a:pPr>
            <a:r>
              <a:rPr lang="zh-CN" altLang="en-US" sz="3600" dirty="0"/>
              <a:t>代偿充分了吗？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0D0AB84-C77E-4336-90B1-B61EA9F8A6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636438"/>
            <a:ext cx="5181600" cy="774571"/>
          </a:xfr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代</a:t>
            </a:r>
            <a:r>
              <a:rPr lang="zh-CN" altLang="en-US" dirty="0">
                <a:ea typeface="黑体" pitchFamily="2" charset="-122"/>
              </a:rPr>
              <a:t>酸：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原发性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en-US" altLang="zh-CN" dirty="0">
                <a:ea typeface="黑体" pitchFamily="2" charset="-122"/>
              </a:rPr>
              <a:t>↓  →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继发性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en-US" altLang="zh-CN" dirty="0">
                <a:ea typeface="黑体" pitchFamily="2" charset="-122"/>
              </a:rPr>
              <a:t>↓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dirty="0">
                <a:ea typeface="黑体" pitchFamily="2" charset="-122"/>
              </a:rPr>
              <a:t> </a:t>
            </a:r>
            <a:r>
              <a:rPr lang="zh-CN" altLang="en-US" dirty="0">
                <a:ea typeface="黑体" pitchFamily="2" charset="-122"/>
              </a:rPr>
              <a:t>　 △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zh-CN" altLang="en-US" baseline="30000" dirty="0">
                <a:ea typeface="黑体" pitchFamily="2" charset="-122"/>
              </a:rPr>
              <a:t>　</a:t>
            </a:r>
            <a:r>
              <a:rPr lang="zh-CN" altLang="en-US" dirty="0">
                <a:ea typeface="黑体" pitchFamily="2" charset="-122"/>
              </a:rPr>
              <a:t>＝</a:t>
            </a:r>
            <a:r>
              <a:rPr lang="zh-CN" altLang="en-US" dirty="0">
                <a:solidFill>
                  <a:srgbClr val="FFFF00"/>
                </a:solidFill>
                <a:ea typeface="黑体" pitchFamily="2" charset="-122"/>
              </a:rPr>
              <a:t>△ </a:t>
            </a:r>
            <a:r>
              <a:rPr lang="en-US" altLang="zh-CN" dirty="0">
                <a:solidFill>
                  <a:srgbClr val="FFFF00"/>
                </a:solidFill>
                <a:ea typeface="黑体" pitchFamily="2" charset="-122"/>
              </a:rPr>
              <a:t>HCO</a:t>
            </a:r>
            <a:r>
              <a:rPr lang="en-US" altLang="zh-CN" baseline="-25000" dirty="0">
                <a:solidFill>
                  <a:srgbClr val="FFFF00"/>
                </a:solidFill>
                <a:ea typeface="黑体" pitchFamily="2" charset="-122"/>
              </a:rPr>
              <a:t>3</a:t>
            </a:r>
            <a:r>
              <a:rPr lang="en-US" altLang="zh-CN" baseline="30000" dirty="0">
                <a:solidFill>
                  <a:srgbClr val="FFFF00"/>
                </a:solidFill>
                <a:ea typeface="黑体" pitchFamily="2" charset="-122"/>
              </a:rPr>
              <a:t>- </a:t>
            </a:r>
            <a:r>
              <a:rPr lang="en-US" altLang="zh-CN" dirty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×1.2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2A95DFB-ABC5-43BA-B069-0239DF145BE5}"/>
              </a:ext>
            </a:extLst>
          </p:cNvPr>
          <p:cNvGrpSpPr/>
          <p:nvPr/>
        </p:nvGrpSpPr>
        <p:grpSpPr>
          <a:xfrm>
            <a:off x="8187812" y="3429000"/>
            <a:ext cx="2981632" cy="3099619"/>
            <a:chOff x="6781800" y="2286000"/>
            <a:chExt cx="3124200" cy="434340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E76E3F19-8C29-4287-B6E4-504C8757A2BF}"/>
                </a:ext>
              </a:extLst>
            </p:cNvPr>
            <p:cNvSpPr/>
            <p:nvPr/>
          </p:nvSpPr>
          <p:spPr>
            <a:xfrm>
              <a:off x="8686800" y="2286000"/>
              <a:ext cx="1219200" cy="43434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r>
                <a:rPr lang="en-US" altLang="zh-CN" sz="1400" b="1" dirty="0"/>
                <a:t>Pco2</a:t>
              </a:r>
            </a:p>
            <a:p>
              <a:pPr algn="ctr">
                <a:defRPr/>
              </a:pPr>
              <a:r>
                <a:rPr lang="en-US" altLang="zh-CN" sz="1400" b="1" dirty="0"/>
                <a:t>15mmHg</a:t>
              </a:r>
              <a:endParaRPr lang="zh-CN" altLang="en-US" sz="1400" b="1" dirty="0"/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EBAF47C8-12B6-4368-9E15-F94F6BCDA9D4}"/>
                </a:ext>
              </a:extLst>
            </p:cNvPr>
            <p:cNvSpPr/>
            <p:nvPr/>
          </p:nvSpPr>
          <p:spPr>
            <a:xfrm>
              <a:off x="6781800" y="3886200"/>
              <a:ext cx="1295400" cy="27432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>
                  <a:solidFill>
                    <a:srgbClr val="FFFFFF"/>
                  </a:solidFill>
                  <a:latin typeface="Rockwell" panose="02060603020205020403" pitchFamily="18" charset="0"/>
                  <a:ea typeface="方正姚体" panose="02010601030101010101" pitchFamily="2" charset="-122"/>
                </a:rPr>
                <a:t> </a:t>
              </a: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r>
                <a:rPr lang="en-US" altLang="zh-CN" sz="1400" b="1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HCO</a:t>
              </a:r>
              <a:r>
                <a:rPr lang="en-US" altLang="zh-CN" sz="1400" b="1" baseline="-25000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3</a:t>
              </a:r>
              <a:r>
                <a:rPr lang="en-US" altLang="zh-CN" sz="1400" b="1" baseline="30000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-</a:t>
              </a:r>
              <a:r>
                <a:rPr lang="en-US" altLang="zh-CN" sz="1400" b="1">
                  <a:solidFill>
                    <a:srgbClr val="FFFFFF"/>
                  </a:solidFill>
                  <a:latin typeface="Rockwell" panose="02060603020205020403" pitchFamily="18" charset="0"/>
                  <a:ea typeface="方正姚体" panose="02010601030101010101" pitchFamily="2" charset="-122"/>
                </a:rPr>
                <a:t>6mmol/L</a:t>
              </a:r>
              <a:endParaRPr lang="en-US" altLang="zh-CN" sz="1400" b="1" baseline="3000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zh-CN" altLang="en-US" sz="2000" b="1" baseline="-2500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endParaRPr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5D13914C-5846-4F4E-A02B-1D2DBC3BA180}"/>
                </a:ext>
              </a:extLst>
            </p:cNvPr>
            <p:cNvSpPr/>
            <p:nvPr/>
          </p:nvSpPr>
          <p:spPr>
            <a:xfrm>
              <a:off x="8763000" y="2286000"/>
              <a:ext cx="1066800" cy="28194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 Pco2</a:t>
              </a:r>
            </a:p>
            <a:p>
              <a:pPr algn="ctr">
                <a:defRPr/>
              </a:pPr>
              <a:r>
                <a:rPr lang="en-US" altLang="zh-CN" sz="1200" b="1" dirty="0"/>
                <a:t>25mmHg</a:t>
              </a:r>
              <a:endParaRPr lang="zh-CN" altLang="en-US" sz="1200" b="1" dirty="0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08C051D9-C381-4B49-A7C8-75A7A8CC6665}"/>
                </a:ext>
              </a:extLst>
            </p:cNvPr>
            <p:cNvSpPr/>
            <p:nvPr/>
          </p:nvSpPr>
          <p:spPr>
            <a:xfrm>
              <a:off x="6858000" y="3886200"/>
              <a:ext cx="1143000" cy="18288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下降</a:t>
              </a:r>
              <a:endParaRPr lang="en-US" altLang="zh-CN" sz="1200" b="1" dirty="0"/>
            </a:p>
            <a:p>
              <a:pPr algn="ctr">
                <a:defRPr/>
              </a:pPr>
              <a:r>
                <a:rPr lang="en-US" altLang="zh-CN" sz="1200" b="1" dirty="0"/>
                <a:t>18mmol/L</a:t>
              </a:r>
            </a:p>
          </p:txBody>
        </p:sp>
        <p:sp>
          <p:nvSpPr>
            <p:cNvPr id="10" name="虚尾箭头 9">
              <a:extLst>
                <a:ext uri="{FF2B5EF4-FFF2-40B4-BE49-F238E27FC236}">
                  <a16:creationId xmlns:a16="http://schemas.microsoft.com/office/drawing/2014/main" id="{BAABE436-68A2-4173-9CA9-C872D475EEA9}"/>
                </a:ext>
              </a:extLst>
            </p:cNvPr>
            <p:cNvSpPr/>
            <p:nvPr/>
          </p:nvSpPr>
          <p:spPr>
            <a:xfrm rot="20019469">
              <a:off x="7877175" y="3354388"/>
              <a:ext cx="762000" cy="304800"/>
            </a:xfrm>
            <a:prstGeom prst="stripedRightArrow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FA3FBD3-9D93-4B89-B989-31A6EAA1D823}"/>
                </a:ext>
              </a:extLst>
            </p:cNvPr>
            <p:cNvCxnSpPr/>
            <p:nvPr/>
          </p:nvCxnSpPr>
          <p:spPr>
            <a:xfrm>
              <a:off x="7848600" y="4267200"/>
              <a:ext cx="0" cy="6858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2A5D6F2D-94A3-4F7F-B63B-CE2560894952}"/>
                </a:ext>
              </a:extLst>
            </p:cNvPr>
            <p:cNvCxnSpPr/>
            <p:nvPr/>
          </p:nvCxnSpPr>
          <p:spPr>
            <a:xfrm>
              <a:off x="9601200" y="2514600"/>
              <a:ext cx="0" cy="10668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6" name="标题 1">
            <a:extLst>
              <a:ext uri="{FF2B5EF4-FFF2-40B4-BE49-F238E27FC236}">
                <a16:creationId xmlns:a16="http://schemas.microsoft.com/office/drawing/2014/main" id="{29401CB9-4323-4367-87AF-1D55832AC9F3}"/>
              </a:ext>
            </a:extLst>
          </p:cNvPr>
          <p:cNvSpPr txBox="1">
            <a:spLocks/>
          </p:cNvSpPr>
          <p:nvPr/>
        </p:nvSpPr>
        <p:spPr>
          <a:xfrm>
            <a:off x="2286000" y="5029200"/>
            <a:ext cx="4038600" cy="1041400"/>
          </a:xfrm>
          <a:prstGeom prst="rect">
            <a:avLst/>
          </a:prstGeom>
        </p:spPr>
        <p:txBody>
          <a:bodyPr anchor="b">
            <a:normAutofit fontScale="975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3975" algn="r" eaLnBrk="0" hangingPunct="0">
              <a:defRPr/>
            </a:pPr>
            <a:endParaRPr lang="zh-CN" altLang="en-US" sz="4600" dirty="0">
              <a:solidFill>
                <a:srgbClr val="E7EACB"/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+mj-ea"/>
              <a:cs typeface="+mj-cs"/>
            </a:endParaRPr>
          </a:p>
        </p:txBody>
      </p:sp>
      <p:sp>
        <p:nvSpPr>
          <p:cNvPr id="33806" name="矩形 16">
            <a:extLst>
              <a:ext uri="{FF2B5EF4-FFF2-40B4-BE49-F238E27FC236}">
                <a16:creationId xmlns:a16="http://schemas.microsoft.com/office/drawing/2014/main" id="{D6A386BD-66E0-4FED-88B7-8A60ABBBF6AC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381606" y="4566722"/>
            <a:ext cx="6307219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     PaCO</a:t>
            </a:r>
            <a:r>
              <a:rPr lang="en-US" altLang="zh-CN" sz="2000" baseline="-25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（</a:t>
            </a:r>
            <a:r>
              <a:rPr lang="en-US" altLang="zh-CN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15</a:t>
            </a:r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）的变化是由于代偿导致的，并没有主动的呼吸的成分参与。</a:t>
            </a:r>
            <a:endParaRPr lang="en-US" altLang="zh-CN" sz="2000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     即</a:t>
            </a:r>
            <a:r>
              <a:rPr lang="en-US" altLang="zh-CN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PaCO</a:t>
            </a:r>
            <a:r>
              <a:rPr lang="en-US" altLang="zh-CN" sz="2000" baseline="-25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2</a:t>
            </a:r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的变化完全是由</a:t>
            </a:r>
            <a:r>
              <a:rPr lang="zh-CN" altLang="en-US" sz="2000" dirty="0">
                <a:solidFill>
                  <a:srgbClr val="FFFF00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000" dirty="0">
                <a:solidFill>
                  <a:srgbClr val="FFFF00"/>
                </a:solidFill>
                <a:ea typeface="黑体" panose="02010609060101010101" pitchFamily="49" charset="-122"/>
              </a:rPr>
              <a:t>HCO</a:t>
            </a:r>
            <a:r>
              <a:rPr lang="en-US" altLang="zh-CN" sz="2000" baseline="-25000" dirty="0">
                <a:solidFill>
                  <a:srgbClr val="FFFF00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000" baseline="30000" dirty="0">
                <a:solidFill>
                  <a:srgbClr val="FFFF00"/>
                </a:solidFill>
                <a:ea typeface="黑体" panose="02010609060101010101" pitchFamily="49" charset="-122"/>
              </a:rPr>
              <a:t>-</a:t>
            </a:r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的降低引起的。</a:t>
            </a:r>
            <a:endParaRPr lang="en-US" altLang="zh-CN" sz="2000" dirty="0">
              <a:solidFill>
                <a:srgbClr val="FFFFFF"/>
              </a:solidFill>
              <a:latin typeface="Rockwell" panose="02060603020205020403" pitchFamily="18" charset="0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     该当是</a:t>
            </a:r>
            <a:r>
              <a:rPr lang="en-US" altLang="zh-CN" sz="2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rPr>
              <a:t>15mmHg.</a:t>
            </a:r>
            <a:endParaRPr lang="zh-CN" altLang="en-US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556260B7-B3A9-4678-AEA3-BF8D8FF868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681" y="1606082"/>
            <a:ext cx="3306763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81880B14-14C4-4D3D-8CC3-4CC72B1EE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100" y="3591448"/>
            <a:ext cx="5867400" cy="762000"/>
          </a:xfrm>
          <a:prstGeom prst="rect">
            <a:avLst/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标题 1">
            <a:extLst>
              <a:ext uri="{FF2B5EF4-FFF2-40B4-BE49-F238E27FC236}">
                <a16:creationId xmlns:a16="http://schemas.microsoft.com/office/drawing/2014/main" id="{EE441179-C88F-40E3-BE6C-A91910C63659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1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2">
            <a:extLst>
              <a:ext uri="{FF2B5EF4-FFF2-40B4-BE49-F238E27FC236}">
                <a16:creationId xmlns:a16="http://schemas.microsoft.com/office/drawing/2014/main" id="{05F79C5B-B3EB-41E7-BE1A-A70B31DF7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6291" y="1086191"/>
            <a:ext cx="503872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8" name="矩形 12">
            <a:extLst>
              <a:ext uri="{FF2B5EF4-FFF2-40B4-BE49-F238E27FC236}">
                <a16:creationId xmlns:a16="http://schemas.microsoft.com/office/drawing/2014/main" id="{4FE0ECCF-EF6C-4D29-AE7E-11364E389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5528" y="3642595"/>
            <a:ext cx="104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2800" b="1" dirty="0"/>
              <a:t>AG</a:t>
            </a:r>
            <a:endParaRPr lang="zh-CN" altLang="en-US" sz="2800" dirty="0"/>
          </a:p>
        </p:txBody>
      </p:sp>
      <p:pic>
        <p:nvPicPr>
          <p:cNvPr id="34837" name="Picture 4">
            <a:extLst>
              <a:ext uri="{FF2B5EF4-FFF2-40B4-BE49-F238E27FC236}">
                <a16:creationId xmlns:a16="http://schemas.microsoft.com/office/drawing/2014/main" id="{76C45F30-5B70-4732-A55C-572D7DC97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4559" y="4683468"/>
            <a:ext cx="3306763" cy="1608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E4360EC2-4B39-46E0-A3EE-EAFE6037369D}"/>
              </a:ext>
            </a:extLst>
          </p:cNvPr>
          <p:cNvGrpSpPr/>
          <p:nvPr/>
        </p:nvGrpSpPr>
        <p:grpSpPr>
          <a:xfrm>
            <a:off x="796266" y="2827800"/>
            <a:ext cx="3098514" cy="4023853"/>
            <a:chOff x="1894533" y="2203450"/>
            <a:chExt cx="3575992" cy="4974424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B93E1F89-6716-433D-B404-9CF137434981}"/>
                </a:ext>
              </a:extLst>
            </p:cNvPr>
            <p:cNvSpPr/>
            <p:nvPr/>
          </p:nvSpPr>
          <p:spPr>
            <a:xfrm>
              <a:off x="2209801" y="3048000"/>
              <a:ext cx="974725" cy="357505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/>
                <a:t>Na</a:t>
              </a:r>
            </a:p>
            <a:p>
              <a:pPr algn="ctr">
                <a:defRPr/>
              </a:pPr>
              <a:r>
                <a:rPr lang="en-US" altLang="zh-CN" sz="1400" b="1" dirty="0"/>
                <a:t>140mmol/L</a:t>
              </a:r>
              <a:endParaRPr lang="zh-CN" altLang="en-US" sz="1400" b="1" dirty="0"/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BB64CB08-48F4-421C-99DE-D209C5B372C1}"/>
                </a:ext>
              </a:extLst>
            </p:cNvPr>
            <p:cNvSpPr/>
            <p:nvPr/>
          </p:nvSpPr>
          <p:spPr>
            <a:xfrm>
              <a:off x="3717926" y="3498851"/>
              <a:ext cx="976313" cy="938213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r>
                <a:rPr lang="en-US" altLang="zh-CN" sz="1400" b="1" baseline="30000" dirty="0">
                  <a:ea typeface="黑体" pitchFamily="2" charset="-122"/>
                </a:rPr>
                <a:t>-</a:t>
              </a:r>
              <a:r>
                <a:rPr lang="en-US" altLang="zh-CN" sz="1400" b="1" dirty="0"/>
                <a:t>24mmol/L</a:t>
              </a:r>
              <a:endParaRPr lang="en-US" altLang="zh-CN" sz="1400" b="1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sz="2000" b="1" baseline="-25000" dirty="0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7C7E8CA-E29C-43BF-B8B7-C0CA81CAF84D}"/>
                </a:ext>
              </a:extLst>
            </p:cNvPr>
            <p:cNvSpPr/>
            <p:nvPr/>
          </p:nvSpPr>
          <p:spPr>
            <a:xfrm>
              <a:off x="2270125" y="2209800"/>
              <a:ext cx="914400" cy="83185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UC</a:t>
              </a:r>
              <a:endParaRPr lang="zh-CN" altLang="en-US" sz="3200" b="1" dirty="0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8C033F7A-BCB7-4661-90EF-A9AA7B54C21B}"/>
                </a:ext>
              </a:extLst>
            </p:cNvPr>
            <p:cNvSpPr/>
            <p:nvPr/>
          </p:nvSpPr>
          <p:spPr>
            <a:xfrm>
              <a:off x="3717925" y="4437064"/>
              <a:ext cx="914400" cy="2109787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104mmol/L</a:t>
              </a: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077927D8-B98E-4BA2-B6C5-8340BC8CDE16}"/>
                </a:ext>
              </a:extLst>
            </p:cNvPr>
            <p:cNvSpPr/>
            <p:nvPr/>
          </p:nvSpPr>
          <p:spPr>
            <a:xfrm>
              <a:off x="3717925" y="2203450"/>
              <a:ext cx="914400" cy="1290638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UA</a:t>
              </a:r>
              <a:endParaRPr lang="zh-CN" altLang="en-US" sz="3200" b="1" dirty="0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6C676C1A-A35C-4471-82ED-13468808EFE2}"/>
                </a:ext>
              </a:extLst>
            </p:cNvPr>
            <p:cNvCxnSpPr/>
            <p:nvPr/>
          </p:nvCxnSpPr>
          <p:spPr>
            <a:xfrm>
              <a:off x="2041525" y="3041650"/>
              <a:ext cx="33528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2832980-FF79-4128-BE96-F78B57E37654}"/>
                </a:ext>
              </a:extLst>
            </p:cNvPr>
            <p:cNvCxnSpPr/>
            <p:nvPr/>
          </p:nvCxnSpPr>
          <p:spPr>
            <a:xfrm>
              <a:off x="2117725" y="3498850"/>
              <a:ext cx="33528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流程图: 磁盘 26">
              <a:extLst>
                <a:ext uri="{FF2B5EF4-FFF2-40B4-BE49-F238E27FC236}">
                  <a16:creationId xmlns:a16="http://schemas.microsoft.com/office/drawing/2014/main" id="{91523B9E-D52B-41F8-BC61-36E1D25014AF}"/>
                </a:ext>
              </a:extLst>
            </p:cNvPr>
            <p:cNvSpPr/>
            <p:nvPr/>
          </p:nvSpPr>
          <p:spPr>
            <a:xfrm>
              <a:off x="1894533" y="6644474"/>
              <a:ext cx="3124200" cy="533400"/>
            </a:xfrm>
            <a:prstGeom prst="flowChartMagneticDisk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FF0000"/>
                  </a:solidFill>
                </a:rPr>
                <a:t>正常 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45517E2-26AD-46DB-8037-34E101A067DD}"/>
              </a:ext>
            </a:extLst>
          </p:cNvPr>
          <p:cNvGrpSpPr/>
          <p:nvPr/>
        </p:nvGrpSpPr>
        <p:grpSpPr>
          <a:xfrm>
            <a:off x="7007942" y="2827800"/>
            <a:ext cx="4741606" cy="3785420"/>
            <a:chOff x="5867400" y="2286000"/>
            <a:chExt cx="4800600" cy="4419601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6E41892A-13CF-445F-A8DE-63C789D44220}"/>
                </a:ext>
              </a:extLst>
            </p:cNvPr>
            <p:cNvCxnSpPr/>
            <p:nvPr/>
          </p:nvCxnSpPr>
          <p:spPr>
            <a:xfrm>
              <a:off x="5867400" y="3505200"/>
              <a:ext cx="27432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圆角矩形 16">
              <a:extLst>
                <a:ext uri="{FF2B5EF4-FFF2-40B4-BE49-F238E27FC236}">
                  <a16:creationId xmlns:a16="http://schemas.microsoft.com/office/drawing/2014/main" id="{007B39BA-AE5E-43BE-A5CE-0957F87972EC}"/>
                </a:ext>
              </a:extLst>
            </p:cNvPr>
            <p:cNvSpPr/>
            <p:nvPr/>
          </p:nvSpPr>
          <p:spPr>
            <a:xfrm>
              <a:off x="7315200" y="3505201"/>
              <a:ext cx="990600" cy="1014413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endParaRPr lang="en-US" altLang="zh-CN" sz="1400" b="1" dirty="0">
                <a:ea typeface="黑体" pitchFamily="2" charset="-122"/>
              </a:endParaRPr>
            </a:p>
            <a:p>
              <a:pPr algn="ctr">
                <a:defRPr/>
              </a:pPr>
              <a:r>
                <a:rPr lang="en-US" altLang="zh-CN" sz="1400" b="1" dirty="0">
                  <a:ea typeface="黑体" pitchFamily="2" charset="-122"/>
                </a:rPr>
                <a:t>HCO</a:t>
              </a:r>
              <a:r>
                <a:rPr lang="en-US" altLang="zh-CN" sz="1400" b="1" baseline="-25000" dirty="0">
                  <a:ea typeface="黑体" pitchFamily="2" charset="-122"/>
                </a:rPr>
                <a:t>3</a:t>
              </a:r>
              <a:r>
                <a:rPr lang="en-US" altLang="zh-CN" sz="1400" b="1" baseline="30000" dirty="0">
                  <a:ea typeface="黑体" pitchFamily="2" charset="-122"/>
                </a:rPr>
                <a:t>-</a:t>
              </a:r>
              <a:r>
                <a:rPr lang="en-US" altLang="zh-CN" sz="1400" b="1" dirty="0"/>
                <a:t>6</a:t>
              </a:r>
              <a:r>
                <a:rPr lang="en-US" altLang="zh-CN" sz="1200" b="1" dirty="0"/>
                <a:t>mmol/L</a:t>
              </a:r>
              <a:endParaRPr lang="zh-CN" altLang="en-US" sz="2000" b="1" baseline="-25000" dirty="0"/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11645FB5-315C-4B95-850B-E37732245044}"/>
                </a:ext>
              </a:extLst>
            </p:cNvPr>
            <p:cNvSpPr/>
            <p:nvPr/>
          </p:nvSpPr>
          <p:spPr>
            <a:xfrm>
              <a:off x="7315200" y="4519614"/>
              <a:ext cx="990600" cy="2185987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94mmol/L</a:t>
              </a:r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9D8B5CD8-D55D-4E39-8D6F-81F72C77C40C}"/>
                </a:ext>
              </a:extLst>
            </p:cNvPr>
            <p:cNvSpPr/>
            <p:nvPr/>
          </p:nvSpPr>
          <p:spPr>
            <a:xfrm>
              <a:off x="7315200" y="2286000"/>
              <a:ext cx="990600" cy="1828800"/>
            </a:xfrm>
            <a:prstGeom prst="roundRect">
              <a:avLst/>
            </a:prstGeom>
            <a:solidFill>
              <a:srgbClr val="90304E">
                <a:alpha val="68000"/>
              </a:srgbClr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3200" b="1" dirty="0"/>
            </a:p>
            <a:p>
              <a:pPr algn="ctr">
                <a:defRPr/>
              </a:pPr>
              <a:endParaRPr lang="en-US" altLang="zh-CN" sz="3200" b="1" dirty="0"/>
            </a:p>
            <a:p>
              <a:pPr algn="ctr">
                <a:defRPr/>
              </a:pPr>
              <a:r>
                <a:rPr lang="en-US" altLang="zh-CN" sz="2800" b="1" dirty="0"/>
                <a:t>UA</a:t>
              </a:r>
            </a:p>
            <a:p>
              <a:pPr algn="ctr">
                <a:defRPr/>
              </a:pPr>
              <a:endParaRPr lang="en-US" altLang="zh-CN" sz="3200" b="1" dirty="0"/>
            </a:p>
            <a:p>
              <a:pPr algn="ctr">
                <a:defRPr/>
              </a:pPr>
              <a:endParaRPr lang="en-US" altLang="zh-CN" sz="3200" b="1" dirty="0"/>
            </a:p>
            <a:p>
              <a:pPr algn="ctr">
                <a:defRPr/>
              </a:pPr>
              <a:endParaRPr lang="zh-CN" altLang="en-US" sz="3200" b="1" dirty="0"/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C26850E-C1CB-4487-8235-8982A2E370DE}"/>
                </a:ext>
              </a:extLst>
            </p:cNvPr>
            <p:cNvCxnSpPr/>
            <p:nvPr/>
          </p:nvCxnSpPr>
          <p:spPr>
            <a:xfrm>
              <a:off x="5943600" y="4114800"/>
              <a:ext cx="31242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833" name="矩形 23">
              <a:extLst>
                <a:ext uri="{FF2B5EF4-FFF2-40B4-BE49-F238E27FC236}">
                  <a16:creationId xmlns:a16="http://schemas.microsoft.com/office/drawing/2014/main" id="{C9A5C917-3935-4CFB-A917-8D32B29301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10600" y="3276600"/>
              <a:ext cx="16002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1"/>
                <a:t>AG=28</a:t>
              </a:r>
            </a:p>
            <a:p>
              <a:pPr eaLnBrk="1" hangingPunct="1"/>
              <a:r>
                <a:rPr kumimoji="1" lang="zh-CN" altLang="en-US" sz="1600" b="1"/>
                <a:t>（增加了</a:t>
              </a:r>
              <a:r>
                <a:rPr kumimoji="1" lang="en-US" altLang="zh-CN" sz="1600" b="1"/>
                <a:t>18</a:t>
              </a:r>
              <a:r>
                <a:rPr kumimoji="1" lang="zh-CN" altLang="en-US" sz="1600" b="1"/>
                <a:t>）</a:t>
              </a:r>
              <a:endParaRPr lang="zh-CN" altLang="en-US" sz="1600"/>
            </a:p>
          </p:txBody>
        </p:sp>
        <p:sp>
          <p:nvSpPr>
            <p:cNvPr id="21" name="圆角矩形 20">
              <a:extLst>
                <a:ext uri="{FF2B5EF4-FFF2-40B4-BE49-F238E27FC236}">
                  <a16:creationId xmlns:a16="http://schemas.microsoft.com/office/drawing/2014/main" id="{C2C7BFBA-6FEC-40CB-A97D-1A0FA0062A0E}"/>
                </a:ext>
              </a:extLst>
            </p:cNvPr>
            <p:cNvSpPr/>
            <p:nvPr/>
          </p:nvSpPr>
          <p:spPr>
            <a:xfrm>
              <a:off x="6096001" y="3124200"/>
              <a:ext cx="974725" cy="357505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/>
                <a:t>Na</a:t>
              </a:r>
            </a:p>
            <a:p>
              <a:pPr algn="ctr">
                <a:defRPr/>
              </a:pPr>
              <a:r>
                <a:rPr lang="en-US" altLang="zh-CN" sz="1400" b="1" dirty="0"/>
                <a:t>128mmol/L</a:t>
              </a:r>
              <a:endParaRPr lang="zh-CN" altLang="en-US" sz="1400" b="1" dirty="0"/>
            </a:p>
          </p:txBody>
        </p:sp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F72DAB14-7660-4067-AE39-C58AB8EDEE12}"/>
                </a:ext>
              </a:extLst>
            </p:cNvPr>
            <p:cNvSpPr/>
            <p:nvPr/>
          </p:nvSpPr>
          <p:spPr>
            <a:xfrm>
              <a:off x="6096000" y="2286000"/>
              <a:ext cx="914400" cy="83185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UC</a:t>
              </a:r>
              <a:endParaRPr lang="zh-CN" altLang="en-US" sz="3200" b="1" dirty="0"/>
            </a:p>
          </p:txBody>
        </p:sp>
        <p:sp>
          <p:nvSpPr>
            <p:cNvPr id="34836" name="矩形 23">
              <a:extLst>
                <a:ext uri="{FF2B5EF4-FFF2-40B4-BE49-F238E27FC236}">
                  <a16:creationId xmlns:a16="http://schemas.microsoft.com/office/drawing/2014/main" id="{6B077F76-8451-40C5-BCEF-13D343A446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58200" y="4191000"/>
              <a:ext cx="220980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1600" b="1" dirty="0"/>
                <a:t>HCO3</a:t>
              </a:r>
              <a:r>
                <a:rPr kumimoji="1" lang="zh-CN" altLang="en-US" sz="1600" b="1" dirty="0"/>
                <a:t>减少了</a:t>
              </a:r>
              <a:r>
                <a:rPr kumimoji="1" lang="en-US" altLang="zh-CN" sz="1600" b="1" dirty="0"/>
                <a:t>18</a:t>
              </a:r>
              <a:endParaRPr lang="zh-CN" altLang="en-US" sz="1600" dirty="0"/>
            </a:p>
          </p:txBody>
        </p: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2470EC9-F90D-464F-B555-D15FA1C6D921}"/>
                </a:ext>
              </a:extLst>
            </p:cNvPr>
            <p:cNvCxnSpPr/>
            <p:nvPr/>
          </p:nvCxnSpPr>
          <p:spPr>
            <a:xfrm>
              <a:off x="5867400" y="3124200"/>
              <a:ext cx="40386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标题 1">
            <a:extLst>
              <a:ext uri="{FF2B5EF4-FFF2-40B4-BE49-F238E27FC236}">
                <a16:creationId xmlns:a16="http://schemas.microsoft.com/office/drawing/2014/main" id="{7336AE57-CB29-4018-9E53-A0FA2F031D82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1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2667DD20-A89F-4FE2-90E0-3B575F6A2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66" y="1670050"/>
            <a:ext cx="3306763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2E09386-70ED-4D48-9B93-88AB0C5C36F2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1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1B94B6F-26A5-48A7-85AD-8CB38EF714CC}"/>
              </a:ext>
            </a:extLst>
          </p:cNvPr>
          <p:cNvSpPr txBox="1"/>
          <p:nvPr/>
        </p:nvSpPr>
        <p:spPr>
          <a:xfrm>
            <a:off x="5073863" y="1670050"/>
            <a:ext cx="5309002" cy="156966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ΔAG=28-10=18</a:t>
            </a:r>
          </a:p>
          <a:p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潜在</a:t>
            </a:r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HCO3-=18+6=24</a:t>
            </a:r>
          </a:p>
          <a:p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因此没有代谢性碱中毒</a:t>
            </a:r>
            <a:endParaRPr lang="en-US" altLang="zh-CN" sz="2400" dirty="0">
              <a:solidFill>
                <a:schemeClr val="tx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故该患者为单纯性酸中毒</a:t>
            </a:r>
            <a:endParaRPr lang="en-US" altLang="zh-CN" sz="2400" dirty="0">
              <a:solidFill>
                <a:schemeClr val="tx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39670C7-DB3E-46C9-9FF5-4F0C61E197C5}"/>
              </a:ext>
            </a:extLst>
          </p:cNvPr>
          <p:cNvSpPr txBox="1"/>
          <p:nvPr/>
        </p:nvSpPr>
        <p:spPr>
          <a:xfrm>
            <a:off x="709386" y="3958223"/>
            <a:ext cx="87289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阴离子间隙代谢性酸中毒的原因：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糖尿病酮症酸中毒</a:t>
            </a:r>
          </a:p>
          <a:p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酒精性酮症酸中毒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药物和毒素：有毒醇类（甲醇、乙二醇）</a:t>
            </a:r>
          </a:p>
          <a:p>
            <a:r>
              <a:rPr lang="en-US" altLang="zh-CN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该患者代谢性酸中毒最可能的原因是糖尿病性酸中毒</a:t>
            </a:r>
          </a:p>
        </p:txBody>
      </p:sp>
    </p:spTree>
    <p:extLst>
      <p:ext uri="{BB962C8B-B14F-4D97-AF65-F5344CB8AC3E}">
        <p14:creationId xmlns:p14="http://schemas.microsoft.com/office/powerpoint/2010/main" val="3421154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7" name="Picture 2">
            <a:extLst>
              <a:ext uri="{FF2B5EF4-FFF2-40B4-BE49-F238E27FC236}">
                <a16:creationId xmlns:a16="http://schemas.microsoft.com/office/drawing/2014/main" id="{ACAB88C4-CC42-4831-92FD-210934C6864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6266" y="2072269"/>
            <a:ext cx="6111875" cy="3886200"/>
          </a:xfrm>
          <a:noFill/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718AF49-99F5-4E14-84E3-94A1EB4DC6F4}"/>
              </a:ext>
            </a:extLst>
          </p:cNvPr>
          <p:cNvSpPr txBox="1"/>
          <p:nvPr/>
        </p:nvSpPr>
        <p:spPr>
          <a:xfrm>
            <a:off x="7010400" y="1923182"/>
            <a:ext cx="4385334" cy="2346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病史：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岁男性患者，患有慢性酒精中毒。因恶心、呕吐伴腹痛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天被送往急救中心就诊，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小时前曾服用“某种药物”来缓解疼痛。神志清楚，体格检查无特殊。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CF77A8B-7A45-4780-A103-78E04065C5C7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2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流程图: 过程 3">
            <a:extLst>
              <a:ext uri="{FF2B5EF4-FFF2-40B4-BE49-F238E27FC236}">
                <a16:creationId xmlns:a16="http://schemas.microsoft.com/office/drawing/2014/main" id="{51B1E5FE-4EAF-4A7A-91B4-CA3C5C5FC20A}"/>
              </a:ext>
            </a:extLst>
          </p:cNvPr>
          <p:cNvSpPr/>
          <p:nvPr/>
        </p:nvSpPr>
        <p:spPr>
          <a:xfrm>
            <a:off x="2491497" y="853080"/>
            <a:ext cx="1219200" cy="609600"/>
          </a:xfrm>
          <a:prstGeom prst="flowChartProcess">
            <a:avLst/>
          </a:prstGeom>
          <a:solidFill>
            <a:srgbClr val="92D05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2060"/>
                </a:solidFill>
              </a:rPr>
              <a:t>肺泡气</a:t>
            </a:r>
          </a:p>
        </p:txBody>
      </p:sp>
      <p:sp>
        <p:nvSpPr>
          <p:cNvPr id="5" name="流程图: 过程 4">
            <a:extLst>
              <a:ext uri="{FF2B5EF4-FFF2-40B4-BE49-F238E27FC236}">
                <a16:creationId xmlns:a16="http://schemas.microsoft.com/office/drawing/2014/main" id="{A6B657E5-6464-4297-84D5-2561C34D2152}"/>
              </a:ext>
            </a:extLst>
          </p:cNvPr>
          <p:cNvSpPr/>
          <p:nvPr/>
        </p:nvSpPr>
        <p:spPr>
          <a:xfrm>
            <a:off x="5370478" y="839820"/>
            <a:ext cx="1447800" cy="609600"/>
          </a:xfrm>
          <a:prstGeom prst="flowChartProcess">
            <a:avLst/>
          </a:prstGeom>
          <a:solidFill>
            <a:srgbClr val="CA3B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动脉血</a:t>
            </a:r>
            <a:endParaRPr lang="en-US" altLang="zh-CN" dirty="0"/>
          </a:p>
          <a:p>
            <a:pPr algn="ctr">
              <a:defRPr/>
            </a:pPr>
            <a:r>
              <a:rPr lang="zh-CN" altLang="en-US" sz="1400" dirty="0"/>
              <a:t>（弥散功能正常</a:t>
            </a:r>
            <a:r>
              <a:rPr lang="zh-CN" altLang="en-US" sz="1100" dirty="0"/>
              <a:t>）</a:t>
            </a:r>
          </a:p>
        </p:txBody>
      </p:sp>
      <p:sp>
        <p:nvSpPr>
          <p:cNvPr id="6" name="流程图: 过程 5">
            <a:extLst>
              <a:ext uri="{FF2B5EF4-FFF2-40B4-BE49-F238E27FC236}">
                <a16:creationId xmlns:a16="http://schemas.microsoft.com/office/drawing/2014/main" id="{213E21D1-19B4-4995-9AE4-40AB25AF89AA}"/>
              </a:ext>
            </a:extLst>
          </p:cNvPr>
          <p:cNvSpPr/>
          <p:nvPr/>
        </p:nvSpPr>
        <p:spPr>
          <a:xfrm>
            <a:off x="8713550" y="858731"/>
            <a:ext cx="1219200" cy="609600"/>
          </a:xfrm>
          <a:prstGeom prst="flowChartProcess">
            <a:avLst/>
          </a:prstGeom>
          <a:solidFill>
            <a:srgbClr val="9A2D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静脉血</a:t>
            </a:r>
          </a:p>
        </p:txBody>
      </p:sp>
      <p:sp>
        <p:nvSpPr>
          <p:cNvPr id="7" name="圆角矩形 10">
            <a:extLst>
              <a:ext uri="{FF2B5EF4-FFF2-40B4-BE49-F238E27FC236}">
                <a16:creationId xmlns:a16="http://schemas.microsoft.com/office/drawing/2014/main" id="{939DCD15-DB57-4772-A022-DBB939D355A4}"/>
              </a:ext>
            </a:extLst>
          </p:cNvPr>
          <p:cNvSpPr/>
          <p:nvPr/>
        </p:nvSpPr>
        <p:spPr>
          <a:xfrm>
            <a:off x="2500818" y="3440349"/>
            <a:ext cx="1143000" cy="333010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N</a:t>
            </a:r>
            <a:r>
              <a:rPr lang="en-US" altLang="zh-CN" baseline="-25000" dirty="0"/>
              <a:t>2</a:t>
            </a:r>
          </a:p>
          <a:p>
            <a:pPr algn="ctr">
              <a:defRPr/>
            </a:pPr>
            <a:r>
              <a:rPr lang="en-US" altLang="zh-CN" sz="2000" baseline="-25000" dirty="0"/>
              <a:t>566</a:t>
            </a:r>
            <a:r>
              <a:rPr lang="en-US" altLang="zh-CN" baseline="-25000" dirty="0"/>
              <a:t>mmHg</a:t>
            </a:r>
            <a:endParaRPr lang="zh-CN" altLang="en-US" baseline="-25000" dirty="0"/>
          </a:p>
        </p:txBody>
      </p:sp>
      <p:sp>
        <p:nvSpPr>
          <p:cNvPr id="8" name="圆角矩形 11">
            <a:extLst>
              <a:ext uri="{FF2B5EF4-FFF2-40B4-BE49-F238E27FC236}">
                <a16:creationId xmlns:a16="http://schemas.microsoft.com/office/drawing/2014/main" id="{8734EC83-7A6F-41B9-8582-227C9257E728}"/>
              </a:ext>
            </a:extLst>
          </p:cNvPr>
          <p:cNvSpPr/>
          <p:nvPr/>
        </p:nvSpPr>
        <p:spPr>
          <a:xfrm>
            <a:off x="2510547" y="2655229"/>
            <a:ext cx="1104900" cy="810367"/>
          </a:xfrm>
          <a:prstGeom prst="roundRect">
            <a:avLst/>
          </a:prstGeom>
          <a:solidFill>
            <a:srgbClr val="CA3B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PAO</a:t>
            </a:r>
            <a:r>
              <a:rPr lang="en-US" altLang="zh-CN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104mmHg</a:t>
            </a:r>
          </a:p>
        </p:txBody>
      </p:sp>
      <p:sp>
        <p:nvSpPr>
          <p:cNvPr id="9" name="圆角矩形 12">
            <a:extLst>
              <a:ext uri="{FF2B5EF4-FFF2-40B4-BE49-F238E27FC236}">
                <a16:creationId xmlns:a16="http://schemas.microsoft.com/office/drawing/2014/main" id="{B8DD84EE-7F11-491C-A8B2-5D387928EF7F}"/>
              </a:ext>
            </a:extLst>
          </p:cNvPr>
          <p:cNvSpPr/>
          <p:nvPr/>
        </p:nvSpPr>
        <p:spPr>
          <a:xfrm>
            <a:off x="2548647" y="1838602"/>
            <a:ext cx="1104900" cy="40518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40mmHg</a:t>
            </a:r>
          </a:p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altLang="zh-CN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圆角矩形 13">
            <a:extLst>
              <a:ext uri="{FF2B5EF4-FFF2-40B4-BE49-F238E27FC236}">
                <a16:creationId xmlns:a16="http://schemas.microsoft.com/office/drawing/2014/main" id="{76510481-A8FC-46A8-8DA2-DB040819CD19}"/>
              </a:ext>
            </a:extLst>
          </p:cNvPr>
          <p:cNvSpPr/>
          <p:nvPr/>
        </p:nvSpPr>
        <p:spPr>
          <a:xfrm>
            <a:off x="2548647" y="2242292"/>
            <a:ext cx="1104900" cy="405184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000"/>
              </a:lnSpc>
              <a:defRPr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H2O</a:t>
            </a:r>
          </a:p>
          <a:p>
            <a:pPr algn="ctr">
              <a:lnSpc>
                <a:spcPts val="1000"/>
              </a:lnSpc>
              <a:defRPr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47mmHg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圆角矩形 4">
            <a:extLst>
              <a:ext uri="{FF2B5EF4-FFF2-40B4-BE49-F238E27FC236}">
                <a16:creationId xmlns:a16="http://schemas.microsoft.com/office/drawing/2014/main" id="{1C1E5137-2732-40C4-BD2F-B4D9FBA1D1EC}"/>
              </a:ext>
            </a:extLst>
          </p:cNvPr>
          <p:cNvSpPr/>
          <p:nvPr/>
        </p:nvSpPr>
        <p:spPr>
          <a:xfrm>
            <a:off x="5524500" y="3311762"/>
            <a:ext cx="1143000" cy="345868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N</a:t>
            </a:r>
            <a:r>
              <a:rPr lang="en-US" altLang="zh-CN" baseline="-25000" dirty="0"/>
              <a:t>2</a:t>
            </a:r>
          </a:p>
          <a:p>
            <a:pPr algn="ctr">
              <a:defRPr/>
            </a:pPr>
            <a:r>
              <a:rPr lang="en-US" altLang="zh-CN" sz="2000" baseline="-25000" dirty="0"/>
              <a:t>573</a:t>
            </a:r>
            <a:r>
              <a:rPr lang="en-US" altLang="zh-CN" baseline="-25000" dirty="0"/>
              <a:t>mmHg</a:t>
            </a:r>
            <a:endParaRPr lang="zh-CN" altLang="en-US" baseline="-25000" dirty="0"/>
          </a:p>
        </p:txBody>
      </p:sp>
      <p:sp>
        <p:nvSpPr>
          <p:cNvPr id="12" name="圆角矩形 5">
            <a:extLst>
              <a:ext uri="{FF2B5EF4-FFF2-40B4-BE49-F238E27FC236}">
                <a16:creationId xmlns:a16="http://schemas.microsoft.com/office/drawing/2014/main" id="{0693180C-253C-44BD-BB2F-71EBCB8F4965}"/>
              </a:ext>
            </a:extLst>
          </p:cNvPr>
          <p:cNvSpPr/>
          <p:nvPr/>
        </p:nvSpPr>
        <p:spPr>
          <a:xfrm>
            <a:off x="5534229" y="2614527"/>
            <a:ext cx="1143000" cy="695108"/>
          </a:xfrm>
          <a:prstGeom prst="roundRect">
            <a:avLst/>
          </a:prstGeom>
          <a:solidFill>
            <a:srgbClr val="CA3B2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PaO</a:t>
            </a:r>
            <a:r>
              <a:rPr lang="en-US" altLang="zh-CN" sz="16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6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95mmHg</a:t>
            </a:r>
          </a:p>
        </p:txBody>
      </p:sp>
      <p:sp>
        <p:nvSpPr>
          <p:cNvPr id="13" name="圆角矩形 6">
            <a:extLst>
              <a:ext uri="{FF2B5EF4-FFF2-40B4-BE49-F238E27FC236}">
                <a16:creationId xmlns:a16="http://schemas.microsoft.com/office/drawing/2014/main" id="{65B23255-63E7-4672-864B-22BC0D8F12B3}"/>
              </a:ext>
            </a:extLst>
          </p:cNvPr>
          <p:cNvSpPr/>
          <p:nvPr/>
        </p:nvSpPr>
        <p:spPr>
          <a:xfrm>
            <a:off x="5534230" y="1838602"/>
            <a:ext cx="1142999" cy="404426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40mmHg</a:t>
            </a:r>
          </a:p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altLang="zh-CN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圆角矩形 7">
            <a:extLst>
              <a:ext uri="{FF2B5EF4-FFF2-40B4-BE49-F238E27FC236}">
                <a16:creationId xmlns:a16="http://schemas.microsoft.com/office/drawing/2014/main" id="{6D0B0291-5182-4A3C-B6CE-18624DBE3422}"/>
              </a:ext>
            </a:extLst>
          </p:cNvPr>
          <p:cNvSpPr/>
          <p:nvPr/>
        </p:nvSpPr>
        <p:spPr>
          <a:xfrm>
            <a:off x="5524499" y="2250058"/>
            <a:ext cx="1143000" cy="404426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000"/>
              </a:lnSpc>
              <a:defRPr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H2O</a:t>
            </a:r>
          </a:p>
          <a:p>
            <a:pPr algn="ctr">
              <a:lnSpc>
                <a:spcPts val="1000"/>
              </a:lnSpc>
              <a:defRPr/>
            </a:pPr>
            <a:r>
              <a:rPr lang="en-US" altLang="zh-CN" sz="1600" baseline="-25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47mmHg                                                                                                   </a:t>
            </a:r>
            <a:endParaRPr lang="zh-CN" altLang="en-US" sz="1600" baseline="-250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160581FE-35E4-4E1E-9EC2-D1F88657565B}"/>
              </a:ext>
            </a:extLst>
          </p:cNvPr>
          <p:cNvSpPr/>
          <p:nvPr/>
        </p:nvSpPr>
        <p:spPr>
          <a:xfrm>
            <a:off x="8773539" y="3516550"/>
            <a:ext cx="1115435" cy="32539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N</a:t>
            </a:r>
            <a:r>
              <a:rPr lang="en-US" altLang="zh-CN" baseline="-25000" dirty="0"/>
              <a:t>2</a:t>
            </a:r>
          </a:p>
          <a:p>
            <a:pPr algn="ctr">
              <a:defRPr/>
            </a:pPr>
            <a:r>
              <a:rPr lang="en-US" altLang="zh-CN" sz="2000" baseline="-25000" dirty="0"/>
              <a:t>573</a:t>
            </a:r>
            <a:r>
              <a:rPr lang="en-US" altLang="zh-CN" baseline="-25000" dirty="0"/>
              <a:t>mmHg</a:t>
            </a:r>
            <a:endParaRPr lang="zh-CN" altLang="en-US" baseline="-25000" dirty="0"/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E35FA43E-D15D-4F48-B8E2-2D7D470F4414}"/>
              </a:ext>
            </a:extLst>
          </p:cNvPr>
          <p:cNvSpPr/>
          <p:nvPr/>
        </p:nvSpPr>
        <p:spPr>
          <a:xfrm>
            <a:off x="8773539" y="3156286"/>
            <a:ext cx="1099224" cy="329927"/>
          </a:xfrm>
          <a:prstGeom prst="roundRect">
            <a:avLst/>
          </a:prstGeom>
          <a:solidFill>
            <a:srgbClr val="9A2D1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PvO2:</a:t>
            </a:r>
          </a:p>
          <a:p>
            <a:pPr algn="ctr">
              <a:defRPr/>
            </a:pP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40mmHg</a:t>
            </a:r>
            <a:endParaRPr lang="zh-CN" alt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B335829D-C34C-419C-8B40-E2C43457B79F}"/>
              </a:ext>
            </a:extLst>
          </p:cNvPr>
          <p:cNvSpPr/>
          <p:nvPr/>
        </p:nvSpPr>
        <p:spPr>
          <a:xfrm>
            <a:off x="8773538" y="2210112"/>
            <a:ext cx="1099225" cy="52788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46mmHg</a:t>
            </a:r>
          </a:p>
          <a:p>
            <a:pPr algn="ctr">
              <a:defRPr/>
            </a:pP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lang="en-US" altLang="zh-CN" sz="14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zh-CN" altLang="en-US" sz="14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6182F198-2197-4B17-9554-34979E9D66A0}"/>
              </a:ext>
            </a:extLst>
          </p:cNvPr>
          <p:cNvSpPr/>
          <p:nvPr/>
        </p:nvSpPr>
        <p:spPr>
          <a:xfrm>
            <a:off x="8773538" y="2725981"/>
            <a:ext cx="1104901" cy="395912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000"/>
              </a:lnSpc>
              <a:defRPr/>
            </a:pPr>
            <a:r>
              <a:rPr lang="en-US" altLang="zh-CN" sz="1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H2O</a:t>
            </a:r>
          </a:p>
          <a:p>
            <a:pPr algn="ctr">
              <a:lnSpc>
                <a:spcPts val="1000"/>
              </a:lnSpc>
              <a:defRPr/>
            </a:pPr>
            <a:r>
              <a:rPr lang="en-US" altLang="zh-CN" sz="1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47mmHg</a:t>
            </a:r>
            <a:endParaRPr lang="zh-CN" altLang="en-US" sz="1200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丁字箭头 26">
            <a:extLst>
              <a:ext uri="{FF2B5EF4-FFF2-40B4-BE49-F238E27FC236}">
                <a16:creationId xmlns:a16="http://schemas.microsoft.com/office/drawing/2014/main" id="{6856D8E1-B7AC-47E4-9BD0-6B2FEFB46233}"/>
              </a:ext>
            </a:extLst>
          </p:cNvPr>
          <p:cNvSpPr/>
          <p:nvPr/>
        </p:nvSpPr>
        <p:spPr>
          <a:xfrm rot="10800000">
            <a:off x="3935648" y="2852435"/>
            <a:ext cx="1447801" cy="914400"/>
          </a:xfrm>
          <a:prstGeom prst="leftRightUpArrow">
            <a:avLst>
              <a:gd name="adj1" fmla="val 13045"/>
              <a:gd name="adj2" fmla="val 25000"/>
              <a:gd name="adj3" fmla="val 25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云形标注 27">
            <a:extLst>
              <a:ext uri="{FF2B5EF4-FFF2-40B4-BE49-F238E27FC236}">
                <a16:creationId xmlns:a16="http://schemas.microsoft.com/office/drawing/2014/main" id="{CCA80CF0-9F43-481A-B6F3-C9B09A6032A5}"/>
              </a:ext>
            </a:extLst>
          </p:cNvPr>
          <p:cNvSpPr/>
          <p:nvPr/>
        </p:nvSpPr>
        <p:spPr>
          <a:xfrm>
            <a:off x="3705429" y="3790799"/>
            <a:ext cx="1828800" cy="533400"/>
          </a:xfrm>
          <a:prstGeom prst="cloudCallou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200" b="1" dirty="0">
                <a:solidFill>
                  <a:srgbClr val="9A2D1E"/>
                </a:solidFill>
              </a:rPr>
              <a:t>＞</a:t>
            </a:r>
            <a:r>
              <a:rPr lang="en-US" altLang="zh-CN" sz="1200" b="1" dirty="0">
                <a:solidFill>
                  <a:srgbClr val="9A2D1E"/>
                </a:solidFill>
              </a:rPr>
              <a:t>15,</a:t>
            </a:r>
            <a:r>
              <a:rPr lang="zh-CN" altLang="en-US" sz="1200" b="1" dirty="0">
                <a:solidFill>
                  <a:srgbClr val="9A2D1E"/>
                </a:solidFill>
              </a:rPr>
              <a:t>弥散障碍</a:t>
            </a:r>
            <a:endParaRPr lang="en-US" altLang="zh-CN" sz="1200" b="1" dirty="0">
              <a:solidFill>
                <a:srgbClr val="9A2D1E"/>
              </a:solidFill>
            </a:endParaRPr>
          </a:p>
        </p:txBody>
      </p:sp>
      <p:sp>
        <p:nvSpPr>
          <p:cNvPr id="22" name="椭圆形标注 23">
            <a:extLst>
              <a:ext uri="{FF2B5EF4-FFF2-40B4-BE49-F238E27FC236}">
                <a16:creationId xmlns:a16="http://schemas.microsoft.com/office/drawing/2014/main" id="{04898560-44A6-4C6C-9181-BD35B5300C68}"/>
              </a:ext>
            </a:extLst>
          </p:cNvPr>
          <p:cNvSpPr/>
          <p:nvPr/>
        </p:nvSpPr>
        <p:spPr>
          <a:xfrm>
            <a:off x="6818278" y="1963338"/>
            <a:ext cx="1295400" cy="838200"/>
          </a:xfrm>
          <a:prstGeom prst="wedgeEllipseCallout">
            <a:avLst>
              <a:gd name="adj1" fmla="val -61714"/>
              <a:gd name="adj2" fmla="val 5204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</a:rPr>
              <a:t>SaO2:</a:t>
            </a:r>
          </a:p>
          <a:p>
            <a:pPr algn="ctr">
              <a:defRPr/>
            </a:pPr>
            <a:r>
              <a:rPr lang="en-US" altLang="zh-CN" dirty="0">
                <a:solidFill>
                  <a:srgbClr val="CA3B28"/>
                </a:solidFill>
              </a:rPr>
              <a:t>100%</a:t>
            </a:r>
            <a:endParaRPr lang="zh-CN" altLang="en-US" dirty="0">
              <a:solidFill>
                <a:srgbClr val="CA3B28"/>
              </a:solidFill>
            </a:endParaRPr>
          </a:p>
        </p:txBody>
      </p:sp>
      <p:sp>
        <p:nvSpPr>
          <p:cNvPr id="23" name="椭圆形标注 24">
            <a:extLst>
              <a:ext uri="{FF2B5EF4-FFF2-40B4-BE49-F238E27FC236}">
                <a16:creationId xmlns:a16="http://schemas.microsoft.com/office/drawing/2014/main" id="{9498ABEB-4290-4D1A-A0F9-960D7B8AD4A6}"/>
              </a:ext>
            </a:extLst>
          </p:cNvPr>
          <p:cNvSpPr/>
          <p:nvPr/>
        </p:nvSpPr>
        <p:spPr>
          <a:xfrm>
            <a:off x="10209987" y="2195427"/>
            <a:ext cx="1295400" cy="838200"/>
          </a:xfrm>
          <a:prstGeom prst="wedgeEllipseCallout">
            <a:avLst>
              <a:gd name="adj1" fmla="val -79081"/>
              <a:gd name="adj2" fmla="val 8314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9A2D1E"/>
                </a:solidFill>
              </a:rPr>
              <a:t>SvO2:</a:t>
            </a:r>
          </a:p>
          <a:p>
            <a:pPr algn="ctr">
              <a:defRPr/>
            </a:pPr>
            <a:r>
              <a:rPr lang="en-US" altLang="zh-CN" dirty="0">
                <a:solidFill>
                  <a:srgbClr val="9A2D1E"/>
                </a:solidFill>
              </a:rPr>
              <a:t>75%</a:t>
            </a:r>
            <a:endParaRPr lang="zh-CN" altLang="en-US" dirty="0">
              <a:solidFill>
                <a:srgbClr val="9A2D1E"/>
              </a:solidFill>
            </a:endParaRPr>
          </a:p>
        </p:txBody>
      </p:sp>
      <p:pic>
        <p:nvPicPr>
          <p:cNvPr id="24" name="Picture 9" descr="http://p0.qhimgs4.com/t018aae004857df3c94.jpg">
            <a:extLst>
              <a:ext uri="{FF2B5EF4-FFF2-40B4-BE49-F238E27FC236}">
                <a16:creationId xmlns:a16="http://schemas.microsoft.com/office/drawing/2014/main" id="{ED9CD856-D30B-4DA8-8A1B-E7C9A6F93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19" y="3618004"/>
            <a:ext cx="1295400" cy="226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左右箭头 21">
            <a:extLst>
              <a:ext uri="{FF2B5EF4-FFF2-40B4-BE49-F238E27FC236}">
                <a16:creationId xmlns:a16="http://schemas.microsoft.com/office/drawing/2014/main" id="{19E7F4FD-48FD-4F3A-A27D-A201EC145FD0}"/>
              </a:ext>
            </a:extLst>
          </p:cNvPr>
          <p:cNvSpPr/>
          <p:nvPr/>
        </p:nvSpPr>
        <p:spPr>
          <a:xfrm>
            <a:off x="6665878" y="4732932"/>
            <a:ext cx="863331" cy="329927"/>
          </a:xfrm>
          <a:prstGeom prst="leftRightArrow">
            <a:avLst>
              <a:gd name="adj1" fmla="val 22603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6" name="左右箭头 22">
            <a:extLst>
              <a:ext uri="{FF2B5EF4-FFF2-40B4-BE49-F238E27FC236}">
                <a16:creationId xmlns:a16="http://schemas.microsoft.com/office/drawing/2014/main" id="{35F3B142-0BED-4F2C-9F2C-F0B3AE937928}"/>
              </a:ext>
            </a:extLst>
          </p:cNvPr>
          <p:cNvSpPr/>
          <p:nvPr/>
        </p:nvSpPr>
        <p:spPr>
          <a:xfrm>
            <a:off x="7778074" y="4732932"/>
            <a:ext cx="1011676" cy="329927"/>
          </a:xfrm>
          <a:prstGeom prst="leftRightArrow">
            <a:avLst>
              <a:gd name="adj1" fmla="val 22603"/>
              <a:gd name="adj2" fmla="val 50000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37190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>
            <a:extLst>
              <a:ext uri="{FF2B5EF4-FFF2-40B4-BE49-F238E27FC236}">
                <a16:creationId xmlns:a16="http://schemas.microsoft.com/office/drawing/2014/main" id="{5C7F045D-8F5C-4A52-B62D-75484ABD84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2800" y="1369218"/>
            <a:ext cx="4154488" cy="1681163"/>
          </a:xfrm>
          <a:noFill/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511F372-DB10-426C-95CE-D0255CF8501C}"/>
              </a:ext>
            </a:extLst>
          </p:cNvPr>
          <p:cNvSpPr/>
          <p:nvPr/>
        </p:nvSpPr>
        <p:spPr>
          <a:xfrm>
            <a:off x="5751748" y="5908918"/>
            <a:ext cx="4648200" cy="5905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zh-CN" altLang="en-US" dirty="0">
                <a:solidFill>
                  <a:schemeClr val="accent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代</a:t>
            </a:r>
            <a:r>
              <a:rPr lang="zh-CN" altLang="en-US" dirty="0">
                <a:ea typeface="黑体" pitchFamily="2" charset="-122"/>
              </a:rPr>
              <a:t>酸：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原发性</a:t>
            </a:r>
            <a:r>
              <a:rPr lang="en-US" altLang="zh-CN" dirty="0">
                <a:ea typeface="黑体" pitchFamily="2" charset="-122"/>
              </a:rPr>
              <a:t>HCO</a:t>
            </a:r>
            <a:r>
              <a:rPr lang="en-US" altLang="zh-CN" baseline="-25000" dirty="0">
                <a:ea typeface="黑体" pitchFamily="2" charset="-122"/>
              </a:rPr>
              <a:t>3</a:t>
            </a:r>
            <a:r>
              <a:rPr lang="en-US" altLang="zh-CN" baseline="30000" dirty="0">
                <a:ea typeface="黑体" pitchFamily="2" charset="-122"/>
              </a:rPr>
              <a:t>-</a:t>
            </a:r>
            <a:r>
              <a:rPr lang="en-US" altLang="zh-CN" dirty="0">
                <a:ea typeface="黑体" pitchFamily="2" charset="-122"/>
              </a:rPr>
              <a:t>↓  →</a:t>
            </a:r>
            <a:r>
              <a:rPr lang="zh-CN" altLang="en-US" b="1" u="sng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pitchFamily="2" charset="-122"/>
              </a:rPr>
              <a:t>继发性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en-US" altLang="zh-CN" dirty="0">
                <a:ea typeface="黑体" pitchFamily="2" charset="-122"/>
              </a:rPr>
              <a:t>↓</a:t>
            </a:r>
          </a:p>
          <a:p>
            <a:pPr>
              <a:lnSpc>
                <a:spcPct val="90000"/>
              </a:lnSpc>
              <a:buFont typeface="Monotype Sorts" pitchFamily="2" charset="2"/>
              <a:buNone/>
              <a:defRPr/>
            </a:pPr>
            <a:r>
              <a:rPr lang="en-US" altLang="zh-CN" dirty="0">
                <a:ea typeface="黑体" pitchFamily="2" charset="-122"/>
              </a:rPr>
              <a:t> </a:t>
            </a:r>
            <a:r>
              <a:rPr lang="zh-CN" altLang="en-US" dirty="0">
                <a:ea typeface="黑体" pitchFamily="2" charset="-122"/>
              </a:rPr>
              <a:t>　 △</a:t>
            </a:r>
            <a:r>
              <a:rPr lang="en-US" altLang="zh-CN" dirty="0">
                <a:ea typeface="黑体" pitchFamily="2" charset="-122"/>
              </a:rPr>
              <a:t>PaCO</a:t>
            </a:r>
            <a:r>
              <a:rPr lang="en-US" altLang="zh-CN" baseline="-25000" dirty="0">
                <a:ea typeface="黑体" pitchFamily="2" charset="-122"/>
              </a:rPr>
              <a:t>2</a:t>
            </a:r>
            <a:r>
              <a:rPr lang="zh-CN" altLang="en-US" baseline="30000" dirty="0">
                <a:ea typeface="黑体" pitchFamily="2" charset="-122"/>
              </a:rPr>
              <a:t>　</a:t>
            </a:r>
            <a:r>
              <a:rPr lang="zh-CN" altLang="en-US" dirty="0">
                <a:ea typeface="黑体" pitchFamily="2" charset="-122"/>
              </a:rPr>
              <a:t>＝</a:t>
            </a:r>
            <a:r>
              <a:rPr lang="zh-CN" altLang="en-US" dirty="0">
                <a:solidFill>
                  <a:srgbClr val="FFFF00"/>
                </a:solidFill>
                <a:ea typeface="黑体" pitchFamily="2" charset="-122"/>
              </a:rPr>
              <a:t>△ </a:t>
            </a:r>
            <a:r>
              <a:rPr lang="en-US" altLang="zh-CN" dirty="0">
                <a:solidFill>
                  <a:srgbClr val="FFFF00"/>
                </a:solidFill>
                <a:ea typeface="黑体" pitchFamily="2" charset="-122"/>
              </a:rPr>
              <a:t>HCO</a:t>
            </a:r>
            <a:r>
              <a:rPr lang="en-US" altLang="zh-CN" baseline="-25000" dirty="0">
                <a:solidFill>
                  <a:srgbClr val="FFFF00"/>
                </a:solidFill>
                <a:ea typeface="黑体" pitchFamily="2" charset="-122"/>
              </a:rPr>
              <a:t>3</a:t>
            </a:r>
            <a:r>
              <a:rPr lang="en-US" altLang="zh-CN" baseline="30000" dirty="0">
                <a:solidFill>
                  <a:srgbClr val="FFFF00"/>
                </a:solidFill>
                <a:ea typeface="黑体" pitchFamily="2" charset="-122"/>
              </a:rPr>
              <a:t>- </a:t>
            </a:r>
            <a:r>
              <a:rPr lang="en-US" altLang="zh-CN" dirty="0">
                <a:solidFill>
                  <a:srgbClr val="FFFF00"/>
                </a:solidFill>
                <a:latin typeface="黑体" pitchFamily="2" charset="-122"/>
                <a:ea typeface="黑体" pitchFamily="2" charset="-122"/>
              </a:rPr>
              <a:t>×1.2</a:t>
            </a:r>
          </a:p>
        </p:txBody>
      </p:sp>
      <p:sp>
        <p:nvSpPr>
          <p:cNvPr id="37903" name="矩形 12">
            <a:extLst>
              <a:ext uri="{FF2B5EF4-FFF2-40B4-BE49-F238E27FC236}">
                <a16:creationId xmlns:a16="http://schemas.microsoft.com/office/drawing/2014/main" id="{4C8739F0-80A5-44E7-820A-47C9E1DDF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52" y="5004383"/>
            <a:ext cx="374049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1600" b="1" dirty="0"/>
              <a:t>实测多下降了</a:t>
            </a:r>
            <a:r>
              <a:rPr kumimoji="1" lang="en-US" altLang="zh-CN" sz="1600" b="1" dirty="0"/>
              <a:t>6mmHg,,</a:t>
            </a:r>
          </a:p>
          <a:p>
            <a:pPr eaLnBrk="1" hangingPunct="1"/>
            <a:r>
              <a:rPr kumimoji="1" lang="zh-CN" altLang="en-US" sz="1600" b="1" dirty="0"/>
              <a:t>有过度 通气参与，</a:t>
            </a:r>
            <a:r>
              <a:rPr kumimoji="1" lang="en-US" altLang="zh-CN" sz="1600" b="1" dirty="0"/>
              <a:t>+</a:t>
            </a:r>
            <a:r>
              <a:rPr kumimoji="1" lang="zh-CN" altLang="en-US" sz="1600" b="1" dirty="0"/>
              <a:t>呼碱。喘过头了。</a:t>
            </a:r>
            <a:endParaRPr lang="zh-CN" altLang="en-US" sz="1600" dirty="0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1DA04E0-F78E-4C4B-AD2A-D48553768115}"/>
              </a:ext>
            </a:extLst>
          </p:cNvPr>
          <p:cNvGrpSpPr/>
          <p:nvPr/>
        </p:nvGrpSpPr>
        <p:grpSpPr>
          <a:xfrm>
            <a:off x="1905000" y="1981198"/>
            <a:ext cx="4154488" cy="4572001"/>
            <a:chOff x="1905000" y="1562100"/>
            <a:chExt cx="4114800" cy="4991100"/>
          </a:xfrm>
        </p:grpSpPr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80C91EDC-2F48-4B4A-951A-17AB81784015}"/>
                </a:ext>
              </a:extLst>
            </p:cNvPr>
            <p:cNvSpPr/>
            <p:nvPr/>
          </p:nvSpPr>
          <p:spPr>
            <a:xfrm>
              <a:off x="3810000" y="2209800"/>
              <a:ext cx="1219200" cy="434340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r>
                <a:rPr lang="en-US" altLang="zh-CN" sz="1400" b="1" dirty="0"/>
                <a:t> </a:t>
              </a:r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endParaRPr lang="en-US" altLang="zh-CN" sz="1400" b="1" dirty="0"/>
            </a:p>
            <a:p>
              <a:pPr algn="ctr">
                <a:defRPr/>
              </a:pPr>
              <a:r>
                <a:rPr lang="en-US" altLang="zh-CN" sz="1400" b="1" dirty="0"/>
                <a:t>Pco2</a:t>
              </a:r>
            </a:p>
            <a:p>
              <a:pPr algn="ctr">
                <a:defRPr/>
              </a:pPr>
              <a:r>
                <a:rPr lang="en-US" altLang="zh-CN" sz="1400" b="1" dirty="0"/>
                <a:t>10mmHg</a:t>
              </a:r>
              <a:endParaRPr lang="zh-CN" altLang="en-US" sz="1400" b="1" dirty="0"/>
            </a:p>
          </p:txBody>
        </p:sp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F08385EB-A067-42EF-8DD6-0D02F0492489}"/>
                </a:ext>
              </a:extLst>
            </p:cNvPr>
            <p:cNvSpPr/>
            <p:nvPr/>
          </p:nvSpPr>
          <p:spPr>
            <a:xfrm>
              <a:off x="1905000" y="3810000"/>
              <a:ext cx="1295400" cy="27432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Rockwell" panose="02060603020205020403" pitchFamily="18" charset="0"/>
                  <a:ea typeface="方正姚体" panose="02010601030101010101" pitchFamily="2" charset="-122"/>
                </a:rPr>
                <a:t> </a:t>
              </a: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en-US" altLang="zh-CN" sz="1400" b="1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r>
                <a:rPr lang="en-US" altLang="zh-CN" sz="1400" b="1" dirty="0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HCO</a:t>
              </a:r>
              <a:r>
                <a:rPr lang="en-US" altLang="zh-CN" sz="1400" b="1" baseline="-25000" dirty="0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3</a:t>
              </a:r>
              <a:r>
                <a:rPr lang="en-US" altLang="zh-CN" sz="1400" b="1" baseline="30000" dirty="0">
                  <a:solidFill>
                    <a:srgbClr val="FFFFFF"/>
                  </a:solidFill>
                  <a:latin typeface="Rockwell" panose="02060603020205020403" pitchFamily="18" charset="0"/>
                  <a:ea typeface="黑体" panose="02010609060101010101" pitchFamily="49" charset="-122"/>
                </a:rPr>
                <a:t>-</a:t>
              </a:r>
              <a:r>
                <a:rPr lang="en-US" altLang="zh-CN" sz="1400" b="1" dirty="0">
                  <a:solidFill>
                    <a:srgbClr val="FFFFFF"/>
                  </a:solidFill>
                  <a:latin typeface="Rockwell" panose="02060603020205020403" pitchFamily="18" charset="0"/>
                  <a:ea typeface="方正姚体" panose="02010601030101010101" pitchFamily="2" charset="-122"/>
                </a:rPr>
                <a:t>4mmol/L</a:t>
              </a:r>
              <a:endParaRPr lang="en-US" altLang="zh-CN" sz="1400" b="1" baseline="30000" dirty="0">
                <a:solidFill>
                  <a:srgbClr val="FFFFFF"/>
                </a:solidFill>
                <a:latin typeface="Rockwell" panose="02060603020205020403" pitchFamily="18" charset="0"/>
                <a:ea typeface="黑体" panose="02010609060101010101" pitchFamily="49" charset="-122"/>
              </a:endParaRPr>
            </a:p>
            <a:p>
              <a:pPr algn="ctr" eaLnBrk="1" hangingPunct="1"/>
              <a:endParaRPr lang="zh-CN" altLang="en-US" sz="2000" b="1" baseline="-25000" dirty="0">
                <a:solidFill>
                  <a:srgbClr val="FFFFFF"/>
                </a:solidFill>
                <a:latin typeface="Rockwell" panose="02060603020205020403" pitchFamily="18" charset="0"/>
                <a:ea typeface="方正姚体" panose="02010601030101010101" pitchFamily="2" charset="-122"/>
              </a:endParaRPr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04286A52-F978-4F04-8E35-01809225FC78}"/>
                </a:ext>
              </a:extLst>
            </p:cNvPr>
            <p:cNvSpPr/>
            <p:nvPr/>
          </p:nvSpPr>
          <p:spPr>
            <a:xfrm>
              <a:off x="3886200" y="2209800"/>
              <a:ext cx="1066800" cy="320040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 Pco2</a:t>
              </a:r>
            </a:p>
            <a:p>
              <a:pPr algn="ctr">
                <a:defRPr/>
              </a:pPr>
              <a:r>
                <a:rPr lang="en-US" altLang="zh-CN" sz="1200" b="1" dirty="0"/>
                <a:t>30mmHg</a:t>
              </a:r>
            </a:p>
            <a:p>
              <a:pPr algn="ctr">
                <a:defRPr/>
              </a:pPr>
              <a:endParaRPr lang="zh-CN" altLang="en-US" sz="1200" b="1" dirty="0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1433F2E5-EBBB-4F92-B3D4-131A7E25D6B0}"/>
                </a:ext>
              </a:extLst>
            </p:cNvPr>
            <p:cNvSpPr/>
            <p:nvPr/>
          </p:nvSpPr>
          <p:spPr>
            <a:xfrm>
              <a:off x="1981200" y="3810000"/>
              <a:ext cx="1143000" cy="2209800"/>
            </a:xfrm>
            <a:prstGeom prst="roundRect">
              <a:avLst/>
            </a:prstGeom>
            <a:solidFill>
              <a:srgbClr val="00B0F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200" b="1" dirty="0"/>
                <a:t>下降</a:t>
              </a:r>
              <a:endParaRPr lang="en-US" altLang="zh-CN" sz="1200" b="1" dirty="0"/>
            </a:p>
            <a:p>
              <a:pPr algn="ctr">
                <a:defRPr/>
              </a:pPr>
              <a:r>
                <a:rPr lang="en-US" altLang="zh-CN" sz="1200" b="1" dirty="0"/>
                <a:t>20mmol/L</a:t>
              </a:r>
            </a:p>
          </p:txBody>
        </p:sp>
        <p:sp>
          <p:nvSpPr>
            <p:cNvPr id="9" name="虚尾箭头 8">
              <a:extLst>
                <a:ext uri="{FF2B5EF4-FFF2-40B4-BE49-F238E27FC236}">
                  <a16:creationId xmlns:a16="http://schemas.microsoft.com/office/drawing/2014/main" id="{C761E547-0E6A-4EA2-AFA1-AD5BF983ED93}"/>
                </a:ext>
              </a:extLst>
            </p:cNvPr>
            <p:cNvSpPr/>
            <p:nvPr/>
          </p:nvSpPr>
          <p:spPr>
            <a:xfrm>
              <a:off x="2971800" y="1752600"/>
              <a:ext cx="762000" cy="304800"/>
            </a:xfrm>
            <a:prstGeom prst="stripedRightArrow">
              <a:avLst/>
            </a:prstGeom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7896" name="Picture 6" descr="https://p1.ssl.qhmsg.com/t015c3b8c2cb7923058.jpg">
              <a:extLst>
                <a:ext uri="{FF2B5EF4-FFF2-40B4-BE49-F238E27FC236}">
                  <a16:creationId xmlns:a16="http://schemas.microsoft.com/office/drawing/2014/main" id="{45687C9D-73F7-4649-AEAC-7E59943DE7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633"/>
            <a:stretch>
              <a:fillRect/>
            </a:stretch>
          </p:blipFill>
          <p:spPr bwMode="auto">
            <a:xfrm>
              <a:off x="4191000" y="1562100"/>
              <a:ext cx="457200" cy="571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897" name="Picture 10" descr="https://gss3.bdstatic.com/7Po3dSag_xI4khGkpoWK1HF6hhy/baike/c0%3Dbaike80%2C5%2C5%2C80%2C26/sign=d52830a8edc4b7452099bf44ae957572/9213b07eca806538d3aa129291dda144ac3482eb.jpg">
              <a:extLst>
                <a:ext uri="{FF2B5EF4-FFF2-40B4-BE49-F238E27FC236}">
                  <a16:creationId xmlns:a16="http://schemas.microsoft.com/office/drawing/2014/main" id="{F50FD479-3C76-4CAC-A999-CA2B9CA11A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01" t="6400" r="10400" b="7201"/>
            <a:stretch>
              <a:fillRect/>
            </a:stretch>
          </p:blipFill>
          <p:spPr bwMode="auto">
            <a:xfrm>
              <a:off x="2133600" y="1695450"/>
              <a:ext cx="457200" cy="514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19BF3011-AB63-432E-80C7-66252E9C9D4C}"/>
                </a:ext>
              </a:extLst>
            </p:cNvPr>
            <p:cNvCxnSpPr/>
            <p:nvPr/>
          </p:nvCxnSpPr>
          <p:spPr>
            <a:xfrm>
              <a:off x="2971800" y="4191000"/>
              <a:ext cx="0" cy="6858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:a16="http://schemas.microsoft.com/office/drawing/2014/main" id="{C8FE9174-CE98-4C5B-AA7A-EA84C8DF7D9F}"/>
                </a:ext>
              </a:extLst>
            </p:cNvPr>
            <p:cNvCxnSpPr/>
            <p:nvPr/>
          </p:nvCxnSpPr>
          <p:spPr>
            <a:xfrm>
              <a:off x="4800600" y="2667000"/>
              <a:ext cx="0" cy="1066800"/>
            </a:xfrm>
            <a:prstGeom prst="straightConnector1">
              <a:avLst/>
            </a:prstGeom>
            <a:ln>
              <a:solidFill>
                <a:srgbClr val="FFFF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4F10BE0C-8B50-49B6-8628-B0DB4413A5C3}"/>
                </a:ext>
              </a:extLst>
            </p:cNvPr>
            <p:cNvCxnSpPr/>
            <p:nvPr/>
          </p:nvCxnSpPr>
          <p:spPr>
            <a:xfrm>
              <a:off x="3810000" y="4953000"/>
              <a:ext cx="19050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641DAA4E-A3E2-42F6-86B4-E40AFE87ABF8}"/>
                </a:ext>
              </a:extLst>
            </p:cNvPr>
            <p:cNvCxnSpPr/>
            <p:nvPr/>
          </p:nvCxnSpPr>
          <p:spPr>
            <a:xfrm>
              <a:off x="3810000" y="5410200"/>
              <a:ext cx="22098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C1520DC-35EA-4D55-A0E1-018B2CD68471}"/>
                </a:ext>
              </a:extLst>
            </p:cNvPr>
            <p:cNvCxnSpPr/>
            <p:nvPr/>
          </p:nvCxnSpPr>
          <p:spPr>
            <a:xfrm>
              <a:off x="3810000" y="2209800"/>
              <a:ext cx="17526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905" name="矩形 12">
            <a:extLst>
              <a:ext uri="{FF2B5EF4-FFF2-40B4-BE49-F238E27FC236}">
                <a16:creationId xmlns:a16="http://schemas.microsoft.com/office/drawing/2014/main" id="{8A5C9184-6CB6-4C11-B038-799DAA2A2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1600" y="3124201"/>
            <a:ext cx="26670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2000" b="1" dirty="0"/>
              <a:t>正常的代偿是</a:t>
            </a:r>
            <a:r>
              <a:rPr kumimoji="1" lang="en-US" altLang="zh-CN" sz="2000" b="1" dirty="0"/>
              <a:t>24mmHg</a:t>
            </a:r>
            <a:endParaRPr lang="zh-CN" altLang="en-US" sz="2000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831A178-76B7-42F9-AFB4-B8CAAD32FFC2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2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>
            <a:extLst>
              <a:ext uri="{FF2B5EF4-FFF2-40B4-BE49-F238E27FC236}">
                <a16:creationId xmlns:a16="http://schemas.microsoft.com/office/drawing/2014/main" id="{1FD251E6-A7D3-4D99-956E-01E81D7E8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892" y="1346549"/>
            <a:ext cx="4154488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A20A049-D201-4FA3-B3AE-29D5F92F42FC}"/>
              </a:ext>
            </a:extLst>
          </p:cNvPr>
          <p:cNvGrpSpPr/>
          <p:nvPr/>
        </p:nvGrpSpPr>
        <p:grpSpPr>
          <a:xfrm>
            <a:off x="580513" y="2282874"/>
            <a:ext cx="8344589" cy="4309099"/>
            <a:chOff x="2041525" y="2203450"/>
            <a:chExt cx="8474075" cy="5029200"/>
          </a:xfrm>
        </p:grpSpPr>
        <p:sp>
          <p:nvSpPr>
            <p:cNvPr id="6" name="圆角矩形 5">
              <a:extLst>
                <a:ext uri="{FF2B5EF4-FFF2-40B4-BE49-F238E27FC236}">
                  <a16:creationId xmlns:a16="http://schemas.microsoft.com/office/drawing/2014/main" id="{65823023-A428-4104-B205-75EB7B037519}"/>
                </a:ext>
              </a:extLst>
            </p:cNvPr>
            <p:cNvSpPr/>
            <p:nvPr/>
          </p:nvSpPr>
          <p:spPr>
            <a:xfrm>
              <a:off x="2209801" y="3048000"/>
              <a:ext cx="974725" cy="357505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/>
                <a:t>Na</a:t>
              </a:r>
            </a:p>
            <a:p>
              <a:pPr algn="ctr">
                <a:defRPr/>
              </a:pPr>
              <a:r>
                <a:rPr lang="en-US" altLang="zh-CN" sz="1400" b="1" dirty="0"/>
                <a:t>140mmol/L</a:t>
              </a:r>
              <a:endParaRPr lang="zh-CN" altLang="en-US" sz="1400" b="1" dirty="0"/>
            </a:p>
          </p:txBody>
        </p:sp>
        <p:sp>
          <p:nvSpPr>
            <p:cNvPr id="7" name="圆角矩形 6">
              <a:extLst>
                <a:ext uri="{FF2B5EF4-FFF2-40B4-BE49-F238E27FC236}">
                  <a16:creationId xmlns:a16="http://schemas.microsoft.com/office/drawing/2014/main" id="{9793DE71-7EB5-4CFF-93C1-B9755717C56B}"/>
                </a:ext>
              </a:extLst>
            </p:cNvPr>
            <p:cNvSpPr/>
            <p:nvPr/>
          </p:nvSpPr>
          <p:spPr>
            <a:xfrm>
              <a:off x="3717926" y="3498851"/>
              <a:ext cx="976313" cy="938213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dirty="0">
                  <a:ea typeface="黑体" pitchFamily="2" charset="-122"/>
                </a:rPr>
                <a:t>HCO</a:t>
              </a:r>
              <a:r>
                <a:rPr lang="en-US" altLang="zh-CN" sz="1200" baseline="-25000" dirty="0">
                  <a:ea typeface="黑体" pitchFamily="2" charset="-122"/>
                </a:rPr>
                <a:t>3</a:t>
              </a:r>
              <a:r>
                <a:rPr lang="en-US" altLang="zh-CN" sz="1200" baseline="30000" dirty="0">
                  <a:ea typeface="黑体" pitchFamily="2" charset="-122"/>
                </a:rPr>
                <a:t>-</a:t>
              </a:r>
              <a:r>
                <a:rPr lang="en-US" altLang="zh-CN" sz="1200" dirty="0"/>
                <a:t>24mmol/L</a:t>
              </a:r>
              <a:endParaRPr lang="en-US" altLang="zh-CN" sz="1200" baseline="30000" dirty="0">
                <a:ea typeface="黑体" pitchFamily="2" charset="-122"/>
              </a:endParaRPr>
            </a:p>
            <a:p>
              <a:pPr algn="ctr">
                <a:defRPr/>
              </a:pPr>
              <a:endParaRPr lang="zh-CN" altLang="en-US" baseline="-25000" dirty="0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56B1F859-9347-415C-8F2E-3A17614160A1}"/>
                </a:ext>
              </a:extLst>
            </p:cNvPr>
            <p:cNvSpPr/>
            <p:nvPr/>
          </p:nvSpPr>
          <p:spPr>
            <a:xfrm>
              <a:off x="2270125" y="2209800"/>
              <a:ext cx="914400" cy="83185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UC</a:t>
              </a:r>
              <a:endParaRPr lang="zh-CN" altLang="en-US" sz="3200" b="1" dirty="0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A5C301A7-4184-4E0C-B700-94B6CFDD44AE}"/>
                </a:ext>
              </a:extLst>
            </p:cNvPr>
            <p:cNvSpPr/>
            <p:nvPr/>
          </p:nvSpPr>
          <p:spPr>
            <a:xfrm>
              <a:off x="3717925" y="4437064"/>
              <a:ext cx="914400" cy="2109787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104mmol/L</a:t>
              </a:r>
            </a:p>
          </p:txBody>
        </p:sp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25867A8B-1F53-4450-8046-E4AB2C52AE51}"/>
                </a:ext>
              </a:extLst>
            </p:cNvPr>
            <p:cNvSpPr/>
            <p:nvPr/>
          </p:nvSpPr>
          <p:spPr>
            <a:xfrm>
              <a:off x="3717925" y="2203450"/>
              <a:ext cx="914400" cy="1290638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UA</a:t>
              </a:r>
              <a:endParaRPr lang="zh-CN" altLang="en-US" sz="3200" b="1" dirty="0"/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05E94469-25DD-41F5-98E4-BAD196FBC371}"/>
                </a:ext>
              </a:extLst>
            </p:cNvPr>
            <p:cNvCxnSpPr/>
            <p:nvPr/>
          </p:nvCxnSpPr>
          <p:spPr>
            <a:xfrm>
              <a:off x="2041525" y="3041650"/>
              <a:ext cx="33528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5995CC7A-5B77-42DB-99FE-7AB3DDFD01DB}"/>
                </a:ext>
              </a:extLst>
            </p:cNvPr>
            <p:cNvCxnSpPr/>
            <p:nvPr/>
          </p:nvCxnSpPr>
          <p:spPr>
            <a:xfrm>
              <a:off x="2117725" y="3498850"/>
              <a:ext cx="33528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23" name="矩形 12">
              <a:extLst>
                <a:ext uri="{FF2B5EF4-FFF2-40B4-BE49-F238E27FC236}">
                  <a16:creationId xmlns:a16="http://schemas.microsoft.com/office/drawing/2014/main" id="{CB81EE8D-8F4F-4C65-9B6A-145C29C99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4400" y="2971801"/>
              <a:ext cx="1042988" cy="523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800" b="1"/>
                <a:t>AG</a:t>
              </a:r>
              <a:endParaRPr lang="zh-CN" altLang="en-US" sz="2800"/>
            </a:p>
          </p:txBody>
        </p:sp>
        <p:sp>
          <p:nvSpPr>
            <p:cNvPr id="14" name="圆角矩形 13">
              <a:extLst>
                <a:ext uri="{FF2B5EF4-FFF2-40B4-BE49-F238E27FC236}">
                  <a16:creationId xmlns:a16="http://schemas.microsoft.com/office/drawing/2014/main" id="{84310DFE-F1AD-460C-86E8-0C05575DB403}"/>
                </a:ext>
              </a:extLst>
            </p:cNvPr>
            <p:cNvSpPr/>
            <p:nvPr/>
          </p:nvSpPr>
          <p:spPr>
            <a:xfrm>
              <a:off x="7315200" y="4648200"/>
              <a:ext cx="990600" cy="381000"/>
            </a:xfrm>
            <a:prstGeom prst="roundRect">
              <a:avLst/>
            </a:prstGeom>
            <a:solidFill>
              <a:srgbClr val="00206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050" dirty="0">
                  <a:ea typeface="黑体" pitchFamily="2" charset="-122"/>
                </a:rPr>
                <a:t>HCO</a:t>
              </a:r>
              <a:r>
                <a:rPr lang="en-US" altLang="zh-CN" sz="1050" baseline="-25000" dirty="0">
                  <a:ea typeface="黑体" pitchFamily="2" charset="-122"/>
                </a:rPr>
                <a:t>3</a:t>
              </a:r>
              <a:r>
                <a:rPr lang="en-US" altLang="zh-CN" sz="1050" baseline="30000" dirty="0">
                  <a:ea typeface="黑体" pitchFamily="2" charset="-122"/>
                </a:rPr>
                <a:t>-</a:t>
              </a:r>
              <a:r>
                <a:rPr lang="en-US" altLang="zh-CN" sz="1050" dirty="0"/>
                <a:t>4</a:t>
              </a:r>
              <a:r>
                <a:rPr lang="en-US" altLang="zh-CN" sz="1000" dirty="0"/>
                <a:t>mmol/L</a:t>
              </a:r>
              <a:endParaRPr lang="zh-CN" altLang="en-US" sz="1400" baseline="-25000" dirty="0"/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C8D3333E-574D-45B2-8E15-72A76620E694}"/>
                </a:ext>
              </a:extLst>
            </p:cNvPr>
            <p:cNvSpPr/>
            <p:nvPr/>
          </p:nvSpPr>
          <p:spPr>
            <a:xfrm>
              <a:off x="7315200" y="5029200"/>
              <a:ext cx="990600" cy="1676400"/>
            </a:xfrm>
            <a:prstGeom prst="roundRect">
              <a:avLst/>
            </a:prstGeom>
            <a:solidFill>
              <a:srgbClr val="00B05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/>
                <a:t>CL</a:t>
              </a:r>
            </a:p>
            <a:p>
              <a:pPr algn="ctr">
                <a:defRPr/>
              </a:pPr>
              <a:r>
                <a:rPr lang="en-US" altLang="zh-CN" sz="1200" b="1" dirty="0"/>
                <a:t>82mmol/L</a:t>
              </a:r>
            </a:p>
          </p:txBody>
        </p:sp>
        <p:sp>
          <p:nvSpPr>
            <p:cNvPr id="16" name="圆角矩形 15">
              <a:extLst>
                <a:ext uri="{FF2B5EF4-FFF2-40B4-BE49-F238E27FC236}">
                  <a16:creationId xmlns:a16="http://schemas.microsoft.com/office/drawing/2014/main" id="{10E76C6A-08C8-4BDA-8770-CE14304E7C89}"/>
                </a:ext>
              </a:extLst>
            </p:cNvPr>
            <p:cNvSpPr/>
            <p:nvPr/>
          </p:nvSpPr>
          <p:spPr>
            <a:xfrm>
              <a:off x="7315200" y="2286000"/>
              <a:ext cx="990600" cy="2362200"/>
            </a:xfrm>
            <a:prstGeom prst="roundRect">
              <a:avLst/>
            </a:prstGeom>
            <a:solidFill>
              <a:srgbClr val="90304E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UA</a:t>
              </a:r>
              <a:endParaRPr lang="zh-CN" altLang="en-US" sz="3200" b="1" dirty="0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F57F36F3-40C5-408B-8954-9FE45DFC7B02}"/>
                </a:ext>
              </a:extLst>
            </p:cNvPr>
            <p:cNvCxnSpPr/>
            <p:nvPr/>
          </p:nvCxnSpPr>
          <p:spPr>
            <a:xfrm>
              <a:off x="7086600" y="4648200"/>
              <a:ext cx="22860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928" name="矩形 23">
              <a:extLst>
                <a:ext uri="{FF2B5EF4-FFF2-40B4-BE49-F238E27FC236}">
                  <a16:creationId xmlns:a16="http://schemas.microsoft.com/office/drawing/2014/main" id="{8C04CEBF-77CC-40F4-9DCA-C344A03C3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1206" y="3408928"/>
              <a:ext cx="2209800" cy="826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 sz="2000" b="1" dirty="0"/>
                <a:t>  AG=46</a:t>
              </a:r>
            </a:p>
            <a:p>
              <a:pPr eaLnBrk="1" hangingPunct="1"/>
              <a:r>
                <a:rPr kumimoji="1" lang="zh-CN" altLang="en-US" sz="2000" b="1" dirty="0"/>
                <a:t>（增加了</a:t>
              </a:r>
              <a:r>
                <a:rPr kumimoji="1" lang="en-US" altLang="zh-CN" sz="2000" b="1" dirty="0"/>
                <a:t>34</a:t>
              </a:r>
              <a:r>
                <a:rPr kumimoji="1" lang="zh-CN" altLang="en-US" sz="2000" b="1" dirty="0"/>
                <a:t>）</a:t>
              </a:r>
              <a:endParaRPr lang="zh-CN" altLang="en-US" sz="2000" dirty="0"/>
            </a:p>
          </p:txBody>
        </p:sp>
        <p:sp>
          <p:nvSpPr>
            <p:cNvPr id="19" name="圆角矩形 18">
              <a:extLst>
                <a:ext uri="{FF2B5EF4-FFF2-40B4-BE49-F238E27FC236}">
                  <a16:creationId xmlns:a16="http://schemas.microsoft.com/office/drawing/2014/main" id="{A612FEF3-C31B-46C4-BD41-5E9CA7BA242B}"/>
                </a:ext>
              </a:extLst>
            </p:cNvPr>
            <p:cNvSpPr/>
            <p:nvPr/>
          </p:nvSpPr>
          <p:spPr>
            <a:xfrm>
              <a:off x="6096001" y="3124200"/>
              <a:ext cx="974725" cy="3575050"/>
            </a:xfrm>
            <a:prstGeom prst="roundRect">
              <a:avLst/>
            </a:prstGeom>
            <a:solidFill>
              <a:srgbClr val="0070C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400" b="1" dirty="0"/>
                <a:t>Na</a:t>
              </a:r>
            </a:p>
            <a:p>
              <a:pPr algn="ctr">
                <a:defRPr/>
              </a:pPr>
              <a:r>
                <a:rPr lang="en-US" altLang="zh-CN" sz="1400" b="1" dirty="0"/>
                <a:t>132mmol/L</a:t>
              </a:r>
              <a:endParaRPr lang="zh-CN" altLang="en-US" sz="1400" b="1" dirty="0"/>
            </a:p>
          </p:txBody>
        </p:sp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78EC5B07-2B06-48CB-B7C8-E15D71208D7B}"/>
                </a:ext>
              </a:extLst>
            </p:cNvPr>
            <p:cNvSpPr/>
            <p:nvPr/>
          </p:nvSpPr>
          <p:spPr>
            <a:xfrm>
              <a:off x="6096000" y="2286000"/>
              <a:ext cx="914400" cy="831850"/>
            </a:xfrm>
            <a:prstGeom prst="roundRect">
              <a:avLst/>
            </a:prstGeom>
            <a:solidFill>
              <a:srgbClr val="FF0000"/>
            </a:solidFill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3200" b="1" dirty="0"/>
                <a:t>UC</a:t>
              </a:r>
              <a:endParaRPr lang="zh-CN" altLang="en-US" sz="3200" b="1" dirty="0"/>
            </a:p>
          </p:txBody>
        </p:sp>
        <p:sp>
          <p:nvSpPr>
            <p:cNvPr id="21" name="流程图: 磁盘 20">
              <a:extLst>
                <a:ext uri="{FF2B5EF4-FFF2-40B4-BE49-F238E27FC236}">
                  <a16:creationId xmlns:a16="http://schemas.microsoft.com/office/drawing/2014/main" id="{2A82FDB7-E5CF-41BD-A4EC-CE2525027AF3}"/>
                </a:ext>
              </a:extLst>
            </p:cNvPr>
            <p:cNvSpPr/>
            <p:nvPr/>
          </p:nvSpPr>
          <p:spPr>
            <a:xfrm>
              <a:off x="2209801" y="6699250"/>
              <a:ext cx="2484439" cy="533400"/>
            </a:xfrm>
            <a:prstGeom prst="flowChartMagneticDisk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FF0000"/>
                  </a:solidFill>
                </a:rPr>
                <a:t>正常 </a:t>
              </a: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A176306-A0A9-47A4-8F19-9D8B9E2EFB7E}"/>
                </a:ext>
              </a:extLst>
            </p:cNvPr>
            <p:cNvCxnSpPr/>
            <p:nvPr/>
          </p:nvCxnSpPr>
          <p:spPr>
            <a:xfrm>
              <a:off x="5867400" y="3124200"/>
              <a:ext cx="3429000" cy="0"/>
            </a:xfrm>
            <a:prstGeom prst="line">
              <a:avLst/>
            </a:prstGeom>
            <a:ln w="50800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椭圆形标注 22">
              <a:extLst>
                <a:ext uri="{FF2B5EF4-FFF2-40B4-BE49-F238E27FC236}">
                  <a16:creationId xmlns:a16="http://schemas.microsoft.com/office/drawing/2014/main" id="{93C8DB1E-5623-4715-9034-B92DFD90FC26}"/>
                </a:ext>
              </a:extLst>
            </p:cNvPr>
            <p:cNvSpPr/>
            <p:nvPr/>
          </p:nvSpPr>
          <p:spPr>
            <a:xfrm>
              <a:off x="8458200" y="4876800"/>
              <a:ext cx="2057400" cy="1295400"/>
            </a:xfrm>
            <a:prstGeom prst="wedgeEllipseCallout">
              <a:avLst>
                <a:gd name="adj1" fmla="val -58883"/>
                <a:gd name="adj2" fmla="val -45721"/>
              </a:avLst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潜在</a:t>
              </a:r>
              <a:r>
                <a:rPr lang="en-US" altLang="zh-CN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HCO3</a:t>
              </a:r>
              <a:r>
                <a:rPr lang="zh-CN" altLang="en-US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是</a:t>
              </a:r>
              <a:r>
                <a:rPr lang="en-US" altLang="zh-CN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34+4=38 </a:t>
              </a:r>
            </a:p>
            <a:p>
              <a:pPr algn="ctr">
                <a:defRPr/>
              </a:pPr>
              <a:r>
                <a:rPr lang="zh-CN" altLang="en-US" dirty="0">
                  <a:solidFill>
                    <a:srgbClr val="FF0000"/>
                  </a:solidFill>
                  <a:latin typeface="华文楷体" pitchFamily="2" charset="-122"/>
                  <a:ea typeface="华文楷体" pitchFamily="2" charset="-122"/>
                </a:rPr>
                <a:t>有代碱</a:t>
              </a:r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97B39F9B-4DCE-4072-BB68-8C75A1CB87C9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2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9" name="Picture 2">
            <a:extLst>
              <a:ext uri="{FF2B5EF4-FFF2-40B4-BE49-F238E27FC236}">
                <a16:creationId xmlns:a16="http://schemas.microsoft.com/office/drawing/2014/main" id="{B641593E-233E-4B7D-9335-1FE753653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72" y="2489650"/>
            <a:ext cx="4154488" cy="168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942" name="Picture 6">
            <a:extLst>
              <a:ext uri="{FF2B5EF4-FFF2-40B4-BE49-F238E27FC236}">
                <a16:creationId xmlns:a16="http://schemas.microsoft.com/office/drawing/2014/main" id="{CC51282C-9A44-44E0-B4C9-BFE205828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59" y="4399735"/>
            <a:ext cx="5867400" cy="197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E37DDC99-11C3-40FA-8910-C0B375D35B7B}"/>
              </a:ext>
            </a:extLst>
          </p:cNvPr>
          <p:cNvSpPr txBox="1">
            <a:spLocks/>
          </p:cNvSpPr>
          <p:nvPr/>
        </p:nvSpPr>
        <p:spPr>
          <a:xfrm>
            <a:off x="796266" y="1083437"/>
            <a:ext cx="1869276" cy="5226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b">
            <a:normAutofit fontScale="70000" lnSpcReduction="20000"/>
            <a:scene3d>
              <a:camera prst="orthographicFront"/>
              <a:lightRig rig="soft" dir="t">
                <a:rot lat="0" lon="0" rev="2400000"/>
              </a:lightRig>
            </a:scene3d>
            <a:sp3d>
              <a:bevelT w="19050" h="12700"/>
            </a:sp3d>
          </a:bodyPr>
          <a:lstStyle/>
          <a:p>
            <a:pPr marL="54864">
              <a:defRPr/>
            </a:pPr>
            <a:r>
              <a:rPr lang="en-US" altLang="zh-CN" sz="4600" dirty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  <a:effectLst>
                  <a:outerShdw blurRad="38100" dist="25500" dir="5400000" algn="tl" rotWithShape="0">
                    <a:srgbClr val="000000">
                      <a:satMod val="180000"/>
                      <a:alpha val="75000"/>
                    </a:srgbClr>
                  </a:outerShdw>
                </a:effectLst>
                <a:latin typeface="+mj-lt"/>
                <a:ea typeface="宋体" pitchFamily="2" charset="-122"/>
                <a:cs typeface="+mj-cs"/>
              </a:rPr>
              <a:t>Case  2</a:t>
            </a:r>
            <a:endParaRPr lang="zh-CN" altLang="en-US" sz="46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  <a:effectLst>
                <a:outerShdw blurRad="38100" dist="25500" dir="5400000" algn="tl" rotWithShape="0">
                  <a:srgbClr val="000000">
                    <a:satMod val="180000"/>
                    <a:alpha val="75000"/>
                  </a:srgbClr>
                </a:outerShdw>
              </a:effectLst>
              <a:latin typeface="+mj-lt"/>
              <a:ea typeface="宋体" pitchFamily="2" charset="-122"/>
              <a:cs typeface="+mj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285BB96-D003-413F-B476-A5EF33F91D7D}"/>
              </a:ext>
            </a:extLst>
          </p:cNvPr>
          <p:cNvSpPr txBox="1"/>
          <p:nvPr/>
        </p:nvSpPr>
        <p:spPr>
          <a:xfrm>
            <a:off x="6753800" y="4175529"/>
            <a:ext cx="472108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AG = 132-82-4 = 46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ΔAG = 46-12      = 34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潜在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HCO3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实测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HCO3</a:t>
            </a:r>
            <a:r>
              <a:rPr lang="en-US" altLang="zh-CN" sz="2000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+△AG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= 4+34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= 38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阴离子潜在的目的是变成碳酸氢盐。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因此，还有潜在的代谢性碱中毒。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timgsa.baidu.com/timg?image&amp;quality=80&amp;size=b9999_10000&amp;sec=1525503740908&amp;di=f40332ddf3a4378d03f90fd6eb4f1848&amp;imgtype=0&amp;src=http%3A%2F%2Fimgsrc.baidu.com%2Fimage%2Fc0%253Dshijue1%252C0%252C0%252C294%252C40%2Fsign%3D692bb21eab8b87d6444fa35c6f61424d%2F267f9e2f07082838c507dc3bb299a9014c08f193.jpg">
            <a:extLst>
              <a:ext uri="{FF2B5EF4-FFF2-40B4-BE49-F238E27FC236}">
                <a16:creationId xmlns:a16="http://schemas.microsoft.com/office/drawing/2014/main" id="{E9C04717-09E7-4A10-AB96-313DBEF4A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8421" y="4083535"/>
            <a:ext cx="25908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00D49A8-8EE1-403E-9576-27F3964F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178" y="904675"/>
            <a:ext cx="9404723" cy="1400530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宋体" pitchFamily="2" charset="-122"/>
              </a:rPr>
              <a:t>CO</a:t>
            </a:r>
            <a: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宋体" pitchFamily="2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（</a:t>
            </a:r>
            <a:r>
              <a:rPr lang="zh-CN" altLang="en-US" sz="24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血氧含量</a:t>
            </a:r>
            <a:r>
              <a:rPr lang="en-US" altLang="zh-CN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方正黄草简体" pitchFamily="2" charset="-122"/>
              </a:rPr>
              <a:t>content of O</a:t>
            </a:r>
            <a:r>
              <a:rPr lang="en-US" altLang="zh-CN" sz="2400" baseline="-250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  <a:ea typeface="方正黄草简体" pitchFamily="2" charset="-122"/>
              </a:rPr>
              <a:t>2</a:t>
            </a:r>
            <a:r>
              <a:rPr lang="zh-CN" altLang="en-US" sz="2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） </a:t>
            </a:r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分为</a:t>
            </a: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CaO</a:t>
            </a:r>
            <a: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2 </a:t>
            </a:r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、</a:t>
            </a: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CvO</a:t>
            </a:r>
            <a: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2</a:t>
            </a:r>
            <a:b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CaO</a:t>
            </a:r>
            <a: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计算公式（ </a:t>
            </a:r>
            <a:r>
              <a:rPr lang="en-US" altLang="zh-CN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CvO</a:t>
            </a:r>
            <a:r>
              <a:rPr lang="en-US" altLang="zh-CN" sz="2800" baseline="-250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  <a:t>同理）：</a:t>
            </a:r>
            <a:br>
              <a:rPr lang="zh-CN" altLang="en-US" sz="2800" dirty="0">
                <a:solidFill>
                  <a:schemeClr val="tx1">
                    <a:lumMod val="95000"/>
                  </a:schemeClr>
                </a:solidFill>
                <a:latin typeface="黑体" pitchFamily="49" charset="-122"/>
                <a:ea typeface="黑体" pitchFamily="49" charset="-122"/>
              </a:rPr>
            </a:b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CaO</a:t>
            </a:r>
            <a:r>
              <a:rPr lang="en-US" altLang="zh-CN" sz="2800" baseline="-250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(ml/dl)</a:t>
            </a:r>
            <a:r>
              <a:rPr lang="zh-CN" altLang="en-US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＝</a:t>
            </a: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1.34</a:t>
            </a:r>
            <a:r>
              <a:rPr lang="en-US" altLang="zh-CN" sz="2800" dirty="0">
                <a:solidFill>
                  <a:srgbClr val="FFC000"/>
                </a:solidFill>
                <a:latin typeface="Times New Roman"/>
                <a:ea typeface="黑体" pitchFamily="49" charset="-122"/>
              </a:rPr>
              <a:t>·</a:t>
            </a: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Hb</a:t>
            </a:r>
            <a:r>
              <a:rPr lang="en-US" altLang="zh-CN" sz="2800" dirty="0">
                <a:solidFill>
                  <a:srgbClr val="FFC000"/>
                </a:solidFill>
                <a:latin typeface="Times New Roman"/>
                <a:ea typeface="黑体" pitchFamily="49" charset="-122"/>
              </a:rPr>
              <a:t>·</a:t>
            </a: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SaO</a:t>
            </a:r>
            <a:r>
              <a:rPr lang="en-US" altLang="zh-CN" sz="2800" baseline="-250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＋</a:t>
            </a:r>
            <a:r>
              <a:rPr lang="en-US" altLang="zh-CN" sz="2800" b="1" dirty="0">
                <a:solidFill>
                  <a:srgbClr val="92D050"/>
                </a:solidFill>
                <a:latin typeface="黑体" pitchFamily="49" charset="-122"/>
                <a:ea typeface="黑体" pitchFamily="49" charset="-122"/>
              </a:rPr>
              <a:t>0.0031</a:t>
            </a:r>
            <a:r>
              <a:rPr lang="en-US" altLang="zh-CN" sz="2800" dirty="0">
                <a:solidFill>
                  <a:srgbClr val="FFC000"/>
                </a:solidFill>
                <a:latin typeface="Times New Roman"/>
                <a:ea typeface="黑体" pitchFamily="49" charset="-122"/>
              </a:rPr>
              <a:t>·</a:t>
            </a:r>
            <a:r>
              <a:rPr lang="en-US" altLang="zh-CN" sz="28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PaO</a:t>
            </a:r>
            <a:r>
              <a:rPr lang="en-US" altLang="zh-CN" sz="2800" baseline="-25000" dirty="0">
                <a:solidFill>
                  <a:srgbClr val="FFC000"/>
                </a:solidFill>
                <a:latin typeface="黑体" pitchFamily="49" charset="-122"/>
                <a:ea typeface="黑体" pitchFamily="49" charset="-122"/>
              </a:rPr>
              <a:t>2</a:t>
            </a:r>
            <a:endParaRPr lang="zh-CN" altLang="en-US" sz="2800" dirty="0">
              <a:solidFill>
                <a:srgbClr val="FFC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8352F8-69EF-4315-A299-41DD296322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36812" y="5726495"/>
            <a:ext cx="8001000" cy="6858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292100" indent="-292100" eaLnBrk="0" hangingPunct="0">
              <a:lnSpc>
                <a:spcPct val="90000"/>
              </a:lnSpc>
              <a:buClr>
                <a:schemeClr val="accent1"/>
              </a:buClr>
              <a:buSzPct val="70000"/>
              <a:buFont typeface="Wingdings 2"/>
              <a:buChar char=""/>
              <a:defRPr/>
            </a:pP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氧气在</a:t>
            </a:r>
            <a:r>
              <a:rPr lang="en-US" altLang="zh-CN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20</a:t>
            </a: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℃时的溶解系数是</a:t>
            </a:r>
            <a:r>
              <a:rPr lang="en-US" altLang="zh-CN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92D05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方正黄草简体" pitchFamily="2" charset="-122"/>
                <a:ea typeface="方正黄草简体" pitchFamily="2" charset="-122"/>
              </a:rPr>
              <a:t>0.0031</a:t>
            </a:r>
            <a:r>
              <a:rPr lang="en-US" altLang="zh-CN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,</a:t>
            </a:r>
            <a:r>
              <a:rPr lang="zh-CN" altLang="en-US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（</a:t>
            </a:r>
            <a:r>
              <a:rPr lang="en-US" altLang="zh-CN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1000ml</a:t>
            </a:r>
            <a:r>
              <a:rPr lang="zh-CN" altLang="en-US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血溶解</a:t>
            </a:r>
            <a:r>
              <a:rPr lang="en-US" altLang="zh-CN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3.1ml</a:t>
            </a:r>
            <a:r>
              <a:rPr lang="zh-CN" altLang="en-US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氧</a:t>
            </a:r>
            <a:r>
              <a:rPr lang="en-US" altLang="zh-CN" sz="16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)</a:t>
            </a:r>
            <a:endParaRPr lang="en-US" altLang="zh-CN" sz="2400" dirty="0">
              <a:solidFill>
                <a:srgbClr val="FFFF00"/>
              </a:solidFill>
              <a:latin typeface="方正黄草简体" pitchFamily="2" charset="-122"/>
              <a:ea typeface="方正黄草简体" pitchFamily="2" charset="-122"/>
            </a:endParaRPr>
          </a:p>
        </p:txBody>
      </p:sp>
      <p:pic>
        <p:nvPicPr>
          <p:cNvPr id="5" name="Picture 2" descr="http://pic.qjimage.com/pust012/high/1574r-018785.jpg">
            <a:extLst>
              <a:ext uri="{FF2B5EF4-FFF2-40B4-BE49-F238E27FC236}">
                <a16:creationId xmlns:a16="http://schemas.microsoft.com/office/drawing/2014/main" id="{BB050B17-9905-4D95-B51F-43B88006D0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986" y="2826236"/>
            <a:ext cx="2057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椭圆形标注 8">
            <a:extLst>
              <a:ext uri="{FF2B5EF4-FFF2-40B4-BE49-F238E27FC236}">
                <a16:creationId xmlns:a16="http://schemas.microsoft.com/office/drawing/2014/main" id="{8EDF57E9-2254-4392-B620-C0BAA878829B}"/>
              </a:ext>
            </a:extLst>
          </p:cNvPr>
          <p:cNvSpPr/>
          <p:nvPr/>
        </p:nvSpPr>
        <p:spPr>
          <a:xfrm>
            <a:off x="2316178" y="2478882"/>
            <a:ext cx="2895600" cy="1143000"/>
          </a:xfrm>
          <a:prstGeom prst="wedgeEllipseCallout">
            <a:avLst>
              <a:gd name="adj1" fmla="val 81955"/>
              <a:gd name="adj2" fmla="val 2938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FF0000"/>
                </a:solidFill>
              </a:rPr>
              <a:t>1.34*HB*SpO</a:t>
            </a:r>
            <a:r>
              <a:rPr lang="en-US" altLang="zh-CN" sz="14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＝</a:t>
            </a:r>
            <a:r>
              <a:rPr lang="en-US" altLang="zh-CN" sz="2000" dirty="0">
                <a:solidFill>
                  <a:srgbClr val="FF0000"/>
                </a:solidFill>
              </a:rPr>
              <a:t>20ml/dl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7" name="椭圆形标注 9">
            <a:extLst>
              <a:ext uri="{FF2B5EF4-FFF2-40B4-BE49-F238E27FC236}">
                <a16:creationId xmlns:a16="http://schemas.microsoft.com/office/drawing/2014/main" id="{360FAA21-07AF-4B8F-B6F5-1FF5848C0F79}"/>
              </a:ext>
            </a:extLst>
          </p:cNvPr>
          <p:cNvSpPr/>
          <p:nvPr/>
        </p:nvSpPr>
        <p:spPr>
          <a:xfrm>
            <a:off x="7395950" y="2371441"/>
            <a:ext cx="2895600" cy="1143000"/>
          </a:xfrm>
          <a:prstGeom prst="wedgeEllipseCallout">
            <a:avLst>
              <a:gd name="adj1" fmla="val -106273"/>
              <a:gd name="adj2" fmla="val 21813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 dirty="0">
                <a:solidFill>
                  <a:srgbClr val="C00000"/>
                </a:solidFill>
              </a:rPr>
              <a:t>1.34*HB*SVO</a:t>
            </a:r>
            <a:r>
              <a:rPr lang="en-US" altLang="zh-CN" sz="1400" dirty="0">
                <a:solidFill>
                  <a:srgbClr val="C00000"/>
                </a:solidFill>
              </a:rPr>
              <a:t>2</a:t>
            </a:r>
            <a:r>
              <a:rPr lang="zh-CN" altLang="en-US" sz="2000" dirty="0">
                <a:solidFill>
                  <a:srgbClr val="C00000"/>
                </a:solidFill>
              </a:rPr>
              <a:t>＝</a:t>
            </a:r>
            <a:r>
              <a:rPr lang="en-US" altLang="zh-CN" sz="2000" dirty="0">
                <a:solidFill>
                  <a:srgbClr val="C00000"/>
                </a:solidFill>
              </a:rPr>
              <a:t>15ml/dl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8" name="矩形 6">
            <a:extLst>
              <a:ext uri="{FF2B5EF4-FFF2-40B4-BE49-F238E27FC236}">
                <a16:creationId xmlns:a16="http://schemas.microsoft.com/office/drawing/2014/main" id="{2335CEC9-58E8-4C9C-901A-33A9A3C2D2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830" y="3514441"/>
            <a:ext cx="2590800" cy="430887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200" dirty="0">
                <a:solidFill>
                  <a:srgbClr val="C00000"/>
                </a:solidFill>
                <a:latin typeface="方正黄草简体" pitchFamily="2" charset="-122"/>
                <a:ea typeface="方正黄草简体" pitchFamily="2" charset="-122"/>
              </a:rPr>
              <a:t>这是混合后的结果</a:t>
            </a:r>
            <a:endParaRPr lang="zh-CN" altLang="en-US" sz="2200" dirty="0">
              <a:solidFill>
                <a:srgbClr val="C00000"/>
              </a:solidFill>
            </a:endParaRPr>
          </a:p>
        </p:txBody>
      </p:sp>
      <p:pic>
        <p:nvPicPr>
          <p:cNvPr id="9" name="Picture 4" descr="https://timgsa.baidu.com/timg?image&amp;quality=80&amp;size=b9999_10000&amp;sec=1525503740908&amp;di=f40332ddf3a4378d03f90fd6eb4f1848&amp;imgtype=0&amp;src=http%3A%2F%2Fimgsrc.baidu.com%2Fimage%2Fc0%253Dshijue1%252C0%252C0%252C294%252C40%2Fsign%3D692bb21eab8b87d6444fa35c6f61424d%2F267f9e2f07082838c507dc3bb299a9014c08f193.jpg">
            <a:extLst>
              <a:ext uri="{FF2B5EF4-FFF2-40B4-BE49-F238E27FC236}">
                <a16:creationId xmlns:a16="http://schemas.microsoft.com/office/drawing/2014/main" id="{3C218288-1C31-438E-AA69-030A36BD4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contrast="-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4029" y="4114695"/>
            <a:ext cx="2590800" cy="156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13">
            <a:extLst>
              <a:ext uri="{FF2B5EF4-FFF2-40B4-BE49-F238E27FC236}">
                <a16:creationId xmlns:a16="http://schemas.microsoft.com/office/drawing/2014/main" id="{45AA8B6D-F657-4E5B-BFA5-11513DFBCF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20978" y="4873760"/>
            <a:ext cx="2590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FF00"/>
                </a:solidFill>
                <a:ea typeface="方正黄草简体" pitchFamily="2" charset="-122"/>
              </a:rPr>
              <a:t>100ml</a:t>
            </a:r>
            <a:r>
              <a:rPr lang="zh-CN" altLang="en-US" sz="2400" b="1" dirty="0">
                <a:solidFill>
                  <a:srgbClr val="FFFF00"/>
                </a:solidFill>
                <a:ea typeface="方正黄草简体" pitchFamily="2" charset="-122"/>
              </a:rPr>
              <a:t>含</a:t>
            </a:r>
            <a:r>
              <a:rPr lang="en-US" altLang="zh-CN" sz="2400" b="1" dirty="0">
                <a:solidFill>
                  <a:srgbClr val="FFFF00"/>
                </a:solidFill>
                <a:ea typeface="方正黄草简体" pitchFamily="2" charset="-122"/>
              </a:rPr>
              <a:t>20ml </a:t>
            </a:r>
            <a:r>
              <a:rPr lang="en-US" altLang="zh-CN" sz="2400" b="1" dirty="0">
                <a:solidFill>
                  <a:srgbClr val="FFFF00"/>
                </a:solidFill>
              </a:rPr>
              <a:t>O</a:t>
            </a:r>
            <a:r>
              <a:rPr lang="en-US" altLang="zh-CN" sz="1100" b="1" dirty="0">
                <a:solidFill>
                  <a:srgbClr val="FFFF00"/>
                </a:solidFill>
              </a:rPr>
              <a:t>2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  <p:sp>
        <p:nvSpPr>
          <p:cNvPr id="12" name="矩形 12">
            <a:extLst>
              <a:ext uri="{FF2B5EF4-FFF2-40B4-BE49-F238E27FC236}">
                <a16:creationId xmlns:a16="http://schemas.microsoft.com/office/drawing/2014/main" id="{A5D05195-2F1A-450B-A5C0-87B22D966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2630" y="4866173"/>
            <a:ext cx="2514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>
                <a:solidFill>
                  <a:srgbClr val="FFFF00"/>
                </a:solidFill>
                <a:ea typeface="方正黄草简体" pitchFamily="2" charset="-122"/>
              </a:rPr>
              <a:t>100ml</a:t>
            </a:r>
            <a:r>
              <a:rPr lang="zh-CN" altLang="en-US" sz="2400" b="1" dirty="0">
                <a:solidFill>
                  <a:srgbClr val="FFFF00"/>
                </a:solidFill>
                <a:ea typeface="方正黄草简体" pitchFamily="2" charset="-122"/>
              </a:rPr>
              <a:t>含</a:t>
            </a:r>
            <a:r>
              <a:rPr lang="en-US" altLang="zh-CN" sz="2400" b="1" dirty="0">
                <a:solidFill>
                  <a:srgbClr val="FFFF00"/>
                </a:solidFill>
                <a:ea typeface="方正黄草简体" pitchFamily="2" charset="-122"/>
              </a:rPr>
              <a:t>15ml </a:t>
            </a:r>
            <a:r>
              <a:rPr lang="en-US" altLang="zh-CN" sz="2400" b="1" dirty="0">
                <a:solidFill>
                  <a:srgbClr val="FFFF00"/>
                </a:solidFill>
              </a:rPr>
              <a:t>O</a:t>
            </a:r>
            <a:r>
              <a:rPr lang="en-US" altLang="zh-CN" sz="1100" b="1" dirty="0">
                <a:solidFill>
                  <a:srgbClr val="FFFF00"/>
                </a:solidFill>
              </a:rPr>
              <a:t>2</a:t>
            </a:r>
            <a:endParaRPr lang="zh-CN" alt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5188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://pic.qjimage.com/pust012/high/1574r-018785.jpg">
            <a:extLst>
              <a:ext uri="{FF2B5EF4-FFF2-40B4-BE49-F238E27FC236}">
                <a16:creationId xmlns:a16="http://schemas.microsoft.com/office/drawing/2014/main" id="{9A3F68F6-E9B5-423C-96DC-73F18F474A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367" y="2171700"/>
            <a:ext cx="205740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椭圆形标注 4">
            <a:extLst>
              <a:ext uri="{FF2B5EF4-FFF2-40B4-BE49-F238E27FC236}">
                <a16:creationId xmlns:a16="http://schemas.microsoft.com/office/drawing/2014/main" id="{FBEE2158-1CAE-40E6-9BF7-FD190D821ED5}"/>
              </a:ext>
            </a:extLst>
          </p:cNvPr>
          <p:cNvSpPr/>
          <p:nvPr/>
        </p:nvSpPr>
        <p:spPr>
          <a:xfrm>
            <a:off x="5288532" y="2486621"/>
            <a:ext cx="4648200" cy="1143000"/>
          </a:xfrm>
          <a:prstGeom prst="wedgeEllipseCallout">
            <a:avLst>
              <a:gd name="adj1" fmla="val -89960"/>
              <a:gd name="adj2" fmla="val 4651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70C0"/>
                </a:solidFill>
              </a:rPr>
              <a:t>冠状动脉的氧气利用率明显高，回流时只有</a:t>
            </a:r>
            <a:r>
              <a:rPr lang="en-US" altLang="zh-CN" dirty="0">
                <a:solidFill>
                  <a:srgbClr val="0070C0"/>
                </a:solidFill>
              </a:rPr>
              <a:t>8.6VOL%.</a:t>
            </a:r>
          </a:p>
          <a:p>
            <a:pPr algn="ctr">
              <a:defRPr/>
            </a:pPr>
            <a:r>
              <a:rPr lang="zh-CN" altLang="en-US" dirty="0">
                <a:solidFill>
                  <a:srgbClr val="0070C0"/>
                </a:solidFill>
              </a:rPr>
              <a:t>故心肌不耐缺氧。</a:t>
            </a:r>
          </a:p>
        </p:txBody>
      </p:sp>
      <p:pic>
        <p:nvPicPr>
          <p:cNvPr id="19460" name="Picture 2" descr="https://timgsa.baidu.com/timg?image&amp;quality=80&amp;size=b9999_10000&amp;sec=1525504452867&amp;di=e1b38f4e7eb172600a568141203dbfb5&amp;imgtype=0&amp;src=http%3A%2F%2Fimgsrc.baidu.com%2Fimgad%2Fpic%2Fitem%2F8c1001e93901213f95243df85ee736d12f2e95fa.jpg">
            <a:extLst>
              <a:ext uri="{FF2B5EF4-FFF2-40B4-BE49-F238E27FC236}">
                <a16:creationId xmlns:a16="http://schemas.microsoft.com/office/drawing/2014/main" id="{4E86CBEC-C714-43E6-AB60-ED91E922B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8705" y="3429000"/>
            <a:ext cx="24384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椭圆形标注 6">
            <a:extLst>
              <a:ext uri="{FF2B5EF4-FFF2-40B4-BE49-F238E27FC236}">
                <a16:creationId xmlns:a16="http://schemas.microsoft.com/office/drawing/2014/main" id="{D9B92215-59DE-43D0-A521-4E4BB65B1E0B}"/>
              </a:ext>
            </a:extLst>
          </p:cNvPr>
          <p:cNvSpPr/>
          <p:nvPr/>
        </p:nvSpPr>
        <p:spPr>
          <a:xfrm>
            <a:off x="5147802" y="3830241"/>
            <a:ext cx="4038600" cy="1143000"/>
          </a:xfrm>
          <a:prstGeom prst="wedgeEllipseCallout">
            <a:avLst>
              <a:gd name="adj1" fmla="val 55684"/>
              <a:gd name="adj2" fmla="val 1129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rgbClr val="0070C0"/>
                </a:solidFill>
              </a:rPr>
              <a:t>肾静脉中的血氧含量 </a:t>
            </a:r>
            <a:r>
              <a:rPr lang="en-US" altLang="zh-CN" dirty="0">
                <a:solidFill>
                  <a:srgbClr val="0070C0"/>
                </a:solidFill>
              </a:rPr>
              <a:t>18.7vol%,</a:t>
            </a:r>
            <a:r>
              <a:rPr lang="zh-CN" altLang="en-US" dirty="0">
                <a:solidFill>
                  <a:srgbClr val="0070C0"/>
                </a:solidFill>
              </a:rPr>
              <a:t>只损失</a:t>
            </a:r>
            <a:r>
              <a:rPr lang="en-US" altLang="zh-CN" dirty="0">
                <a:solidFill>
                  <a:srgbClr val="0070C0"/>
                </a:solidFill>
              </a:rPr>
              <a:t>1.3vol%</a:t>
            </a:r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19463" name="Picture 6" descr="https://timgsa.baidu.com/timg?image&amp;quality=80&amp;size=b9999_10000&amp;sec=1525504776083&amp;di=5ca354bcbc5df7447b88470f794935f5&amp;imgtype=0&amp;src=http%3A%2F%2Fimg1.gtimg.com%2Fcq%2Fpics%2Fhv1%2F23%2F131%2F1362%2F88597478.jpg">
            <a:extLst>
              <a:ext uri="{FF2B5EF4-FFF2-40B4-BE49-F238E27FC236}">
                <a16:creationId xmlns:a16="http://schemas.microsoft.com/office/drawing/2014/main" id="{2CE0EFC5-F324-4033-AC29-047DB630A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97" y="4775865"/>
            <a:ext cx="1604963" cy="190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椭圆形标注 9">
            <a:extLst>
              <a:ext uri="{FF2B5EF4-FFF2-40B4-BE49-F238E27FC236}">
                <a16:creationId xmlns:a16="http://schemas.microsoft.com/office/drawing/2014/main" id="{01208F92-8FCA-4647-927F-ADD1A4B993A0}"/>
              </a:ext>
            </a:extLst>
          </p:cNvPr>
          <p:cNvSpPr/>
          <p:nvPr/>
        </p:nvSpPr>
        <p:spPr>
          <a:xfrm>
            <a:off x="3048005" y="5102442"/>
            <a:ext cx="3276600" cy="1371600"/>
          </a:xfrm>
          <a:prstGeom prst="wedgeEllipseCallout">
            <a:avLst>
              <a:gd name="adj1" fmla="val -85317"/>
              <a:gd name="adj2" fmla="val -31381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1600" dirty="0">
                <a:solidFill>
                  <a:srgbClr val="0070C0"/>
                </a:solidFill>
              </a:rPr>
              <a:t>流经耳朵，手指、皮肤的血流，更多是为了保温，不被冻掉，氧气损失很少。也耐缺氧</a:t>
            </a:r>
          </a:p>
        </p:txBody>
      </p:sp>
      <p:sp>
        <p:nvSpPr>
          <p:cNvPr id="19465" name="矩形 10">
            <a:extLst>
              <a:ext uri="{FF2B5EF4-FFF2-40B4-BE49-F238E27FC236}">
                <a16:creationId xmlns:a16="http://schemas.microsoft.com/office/drawing/2014/main" id="{2E2B5809-44FE-4480-AE61-30E820D2F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400" y="1141200"/>
            <a:ext cx="5791200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800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不同部位对氧气的需要是不一样的。</a:t>
            </a:r>
          </a:p>
        </p:txBody>
      </p:sp>
      <p:sp>
        <p:nvSpPr>
          <p:cNvPr id="12" name="椭圆形标注 11">
            <a:extLst>
              <a:ext uri="{FF2B5EF4-FFF2-40B4-BE49-F238E27FC236}">
                <a16:creationId xmlns:a16="http://schemas.microsoft.com/office/drawing/2014/main" id="{78D7784D-8902-4A3F-8942-451B5DA0D35C}"/>
              </a:ext>
            </a:extLst>
          </p:cNvPr>
          <p:cNvSpPr/>
          <p:nvPr/>
        </p:nvSpPr>
        <p:spPr>
          <a:xfrm>
            <a:off x="5147802" y="1872491"/>
            <a:ext cx="3657600" cy="576340"/>
          </a:xfrm>
          <a:prstGeom prst="wedgeEllipseCallout">
            <a:avLst>
              <a:gd name="adj1" fmla="val -91021"/>
              <a:gd name="adj2" fmla="val 88624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>
                <a:solidFill>
                  <a:srgbClr val="0070C0"/>
                </a:solidFill>
              </a:rPr>
              <a:t>20 </a:t>
            </a:r>
            <a:r>
              <a:rPr lang="en-US" altLang="zh-CN" dirty="0" err="1">
                <a:solidFill>
                  <a:srgbClr val="0070C0"/>
                </a:solidFill>
              </a:rPr>
              <a:t>vol</a:t>
            </a:r>
            <a:r>
              <a:rPr lang="en-US" altLang="zh-CN" dirty="0">
                <a:solidFill>
                  <a:srgbClr val="0070C0"/>
                </a:solidFill>
              </a:rPr>
              <a:t>%.</a:t>
            </a:r>
            <a:r>
              <a:rPr lang="zh-CN" altLang="en-US" dirty="0">
                <a:solidFill>
                  <a:srgbClr val="0070C0"/>
                </a:solidFill>
              </a:rPr>
              <a:t>（</a:t>
            </a:r>
            <a:r>
              <a:rPr lang="en-US" altLang="zh-CN" dirty="0">
                <a:solidFill>
                  <a:srgbClr val="0070C0"/>
                </a:solidFill>
              </a:rPr>
              <a:t>200ml/</a:t>
            </a:r>
            <a:r>
              <a:rPr lang="zh-CN" altLang="en-US" dirty="0">
                <a:solidFill>
                  <a:srgbClr val="0070C0"/>
                </a:solidFill>
              </a:rPr>
              <a:t>升血）</a:t>
            </a:r>
            <a:endParaRPr lang="en-US" altLang="zh-CN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07C0D-FDB4-4C2A-91CD-DCABCB8D7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0" hangingPunct="0">
              <a:lnSpc>
                <a:spcPct val="90000"/>
              </a:lnSpc>
              <a:defRPr/>
            </a:pP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氧气在</a:t>
            </a:r>
            <a:r>
              <a:rPr lang="en-US" altLang="zh-CN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20</a:t>
            </a: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℃时的溶解系数是</a:t>
            </a:r>
            <a:r>
              <a:rPr lang="en-US" altLang="zh-CN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0.0031</a:t>
            </a:r>
            <a:r>
              <a:rPr lang="en-US" altLang="zh-CN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,</a:t>
            </a: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（网上多写成</a:t>
            </a:r>
            <a:r>
              <a:rPr lang="en-US" altLang="zh-CN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rgbClr val="FFC000"/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0.031</a:t>
            </a:r>
            <a:r>
              <a:rPr lang="zh-CN" altLang="en-US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）</a:t>
            </a:r>
            <a:br>
              <a:rPr lang="en-US" altLang="zh-CN" sz="24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</a:br>
            <a:endParaRPr lang="zh-CN" altLang="en-US" sz="2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B38232-C53A-4ED6-9199-EB9B18405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89" y="2330245"/>
            <a:ext cx="4640898" cy="4123710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A8432713-9B35-4CF2-801B-C09BAF8750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8015" y="2330245"/>
            <a:ext cx="4640896" cy="4123710"/>
          </a:xfrm>
          <a:noFill/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en-US" altLang="zh-CN" sz="2400" b="1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PaO</a:t>
            </a:r>
            <a:r>
              <a:rPr lang="en-US" altLang="zh-CN" sz="2400" b="1" baseline="-25000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2</a:t>
            </a:r>
            <a:r>
              <a:rPr lang="zh-CN" altLang="en-US" sz="2400" b="1" dirty="0">
                <a:solidFill>
                  <a:srgbClr val="FFFF00"/>
                </a:solidFill>
                <a:latin typeface="方正黄草简体" pitchFamily="2" charset="-122"/>
                <a:ea typeface="方正黄草简体" pitchFamily="2" charset="-122"/>
              </a:rPr>
              <a:t>的意义：</a:t>
            </a:r>
            <a:endParaRPr lang="en-US" altLang="zh-CN" sz="2400" b="1" dirty="0">
              <a:solidFill>
                <a:srgbClr val="FFFF00"/>
              </a:solidFill>
              <a:latin typeface="方正黄草简体" pitchFamily="2" charset="-122"/>
              <a:ea typeface="方正黄草简体" pitchFamily="2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zh-CN" altLang="en-US" sz="2400" dirty="0">
              <a:solidFill>
                <a:srgbClr val="FFC000"/>
              </a:solidFill>
              <a:latin typeface="方正黄草简体" pitchFamily="2" charset="-122"/>
              <a:ea typeface="方正黄草简体" pitchFamily="2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以物理形式溶解的</a:t>
            </a: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O</a:t>
            </a:r>
            <a:r>
              <a:rPr lang="en-US" altLang="zh-CN" sz="16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才是氧弥散的真正动力；</a:t>
            </a:r>
            <a:endParaRPr lang="en-US" altLang="zh-CN" sz="2400" dirty="0">
              <a:solidFill>
                <a:schemeClr val="bg2">
                  <a:lumMod val="20000"/>
                  <a:lumOff val="8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zh-CN" altLang="en-US" sz="2400" dirty="0">
              <a:solidFill>
                <a:schemeClr val="bg2">
                  <a:lumMod val="20000"/>
                  <a:lumOff val="8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而</a:t>
            </a:r>
            <a:r>
              <a:rPr lang="en-US" altLang="zh-CN" sz="2400" dirty="0" err="1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Hb</a:t>
            </a: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是弹性系数极小的可压缩库（至少在曲线陡直段）</a:t>
            </a:r>
            <a:endParaRPr lang="en-US" altLang="zh-CN" sz="2400" dirty="0">
              <a:solidFill>
                <a:schemeClr val="bg2">
                  <a:lumMod val="20000"/>
                  <a:lumOff val="8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endParaRPr lang="en-US" altLang="zh-CN" sz="2400" dirty="0">
              <a:solidFill>
                <a:schemeClr val="bg2">
                  <a:lumMod val="20000"/>
                  <a:lumOff val="80000"/>
                </a:schemeClr>
              </a:solidFill>
              <a:latin typeface="黑体" pitchFamily="49" charset="-122"/>
              <a:ea typeface="黑体" pitchFamily="49" charset="-122"/>
            </a:endParaRPr>
          </a:p>
          <a:p>
            <a:pPr>
              <a:lnSpc>
                <a:spcPct val="90000"/>
              </a:lnSpc>
              <a:buFont typeface="Wingdings 2"/>
              <a:buChar char=""/>
              <a:defRPr/>
            </a:pP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升血中这</a:t>
            </a:r>
            <a:r>
              <a:rPr lang="en-US" altLang="zh-CN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3.1ml</a:t>
            </a:r>
            <a:r>
              <a:rPr lang="zh-CN" altLang="en-US" sz="2400" dirty="0">
                <a:solidFill>
                  <a:schemeClr val="bg2">
                    <a:lumMod val="20000"/>
                    <a:lumOff val="80000"/>
                  </a:schemeClr>
                </a:solidFill>
                <a:latin typeface="黑体" pitchFamily="49" charset="-122"/>
                <a:ea typeface="黑体" pitchFamily="49" charset="-122"/>
              </a:rPr>
              <a:t>氧气非常重要</a:t>
            </a:r>
            <a:endParaRPr lang="zh-CN" altLang="en-US" sz="2400" dirty="0">
              <a:solidFill>
                <a:srgbClr val="FFC000"/>
              </a:solidFill>
              <a:latin typeface="方正黄草简体" pitchFamily="2" charset="-122"/>
              <a:ea typeface="方正黄草简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6629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5FD730-3162-4CB8-A19D-7515E3C23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6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血气分析：</a:t>
            </a:r>
            <a:br>
              <a:rPr lang="en-US" altLang="zh-CN" sz="2400" dirty="0">
                <a:solidFill>
                  <a:srgbClr val="FFFF00"/>
                </a:solidFill>
                <a:latin typeface="宋体" panose="02010600030101010101" pitchFamily="2" charset="-122"/>
              </a:rPr>
            </a:br>
            <a:br>
              <a:rPr lang="zh-CN" altLang="en-US" sz="2400" b="1" dirty="0"/>
            </a:br>
            <a:endParaRPr lang="zh-CN" altLang="en-US" sz="24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CA43B6-7195-42A6-8AB2-45E248D8AB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3089" y="2092248"/>
            <a:ext cx="8946541" cy="4195481"/>
          </a:xfrm>
        </p:spPr>
        <p:txBody>
          <a:bodyPr/>
          <a:lstStyle/>
          <a:p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定义：</a:t>
            </a:r>
            <a:endParaRPr lang="en-US" altLang="zh-CN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是指对血液不同类型气体和酸碱物质进行综合分析的技术过程。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2800" b="1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临床作用：</a:t>
            </a:r>
            <a:endParaRPr lang="en-US" altLang="zh-CN" sz="28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判断呼吸功能</a:t>
            </a:r>
            <a:endParaRPr lang="en-US" altLang="zh-CN" sz="3200" dirty="0">
              <a:latin typeface="隶书" panose="02010509060101010101" pitchFamily="49" charset="-122"/>
              <a:ea typeface="隶书" panose="02010509060101010101" pitchFamily="49" charset="-122"/>
            </a:endParaRPr>
          </a:p>
          <a:p>
            <a:r>
              <a:rPr lang="zh-CN" altLang="en-US" sz="3200" dirty="0">
                <a:latin typeface="隶书" panose="02010509060101010101" pitchFamily="49" charset="-122"/>
                <a:ea typeface="隶书" panose="02010509060101010101" pitchFamily="49" charset="-122"/>
              </a:rPr>
              <a:t>判断酸碱失衡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1057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自定义 9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889E9E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592</TotalTime>
  <Words>3818</Words>
  <Application>Microsoft Office PowerPoint</Application>
  <PresentationFormat>宽屏</PresentationFormat>
  <Paragraphs>635</Paragraphs>
  <Slides>52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74" baseType="lpstr">
      <vt:lpstr>Monotype Sorts</vt:lpstr>
      <vt:lpstr>等线</vt:lpstr>
      <vt:lpstr>方正黄草简体</vt:lpstr>
      <vt:lpstr>方正楷体简体</vt:lpstr>
      <vt:lpstr>仿宋</vt:lpstr>
      <vt:lpstr>黑体</vt:lpstr>
      <vt:lpstr>华文楷体</vt:lpstr>
      <vt:lpstr>楷体</vt:lpstr>
      <vt:lpstr>楷体_GB2312</vt:lpstr>
      <vt:lpstr>隶书</vt:lpstr>
      <vt:lpstr>宋体</vt:lpstr>
      <vt:lpstr>微软雅黑</vt:lpstr>
      <vt:lpstr>Arial</vt:lpstr>
      <vt:lpstr>Cambria Math</vt:lpstr>
      <vt:lpstr>Century Gothic</vt:lpstr>
      <vt:lpstr>Rockwell</vt:lpstr>
      <vt:lpstr>Times New Roman</vt:lpstr>
      <vt:lpstr>Wingdings</vt:lpstr>
      <vt:lpstr>Wingdings 2</vt:lpstr>
      <vt:lpstr>Wingdings 3</vt:lpstr>
      <vt:lpstr>离子</vt:lpstr>
      <vt:lpstr>Equation.3</vt:lpstr>
      <vt:lpstr>PowerPoint 演示文稿</vt:lpstr>
      <vt:lpstr>空气中的气体组成</vt:lpstr>
      <vt:lpstr>肺泡中气体组成 </vt:lpstr>
      <vt:lpstr>血液中气体组成（弥散功能正常时） </vt:lpstr>
      <vt:lpstr>PowerPoint 演示文稿</vt:lpstr>
      <vt:lpstr>CO2（血氧含量content of O2） 分为CaO2 、CvO2 CaO2计算公式（ CvO2同理）： CaO2(ml/dl)＝1.34·Hb·SaO2＋0.0031·PaO2</vt:lpstr>
      <vt:lpstr>PowerPoint 演示文稿</vt:lpstr>
      <vt:lpstr>氧气在20℃时的溶解系数是0.0031,（网上多写成0.031） </vt:lpstr>
      <vt:lpstr>血气分析：  </vt:lpstr>
      <vt:lpstr>判断呼吸功能</vt:lpstr>
      <vt:lpstr>判断酸碱失衡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AG＝Na+ -（HCO3- + Cl-）  参考值：8～16mmol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单纯酸碱失衡预计代偿公式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单纯的酸碱紊乱及其继发性改变 （经验估算值）</vt:lpstr>
      <vt:lpstr>呼吸性酸中毒，原发性CO2升高，带动HCO3-升高。</vt:lpstr>
      <vt:lpstr>呼吸性碱中毒，原发性CO2降低，带动HCO3-降低。</vt:lpstr>
      <vt:lpstr>呼酸病人 （COPD)</vt:lpstr>
      <vt:lpstr>急慢酸碱呼，1.2.3.4.5.</vt:lpstr>
      <vt:lpstr>代谢性酸中毒：原发性的HCO3-↓ 代谢性碱中毒：原发性的HCO3-↑</vt:lpstr>
      <vt:lpstr>代酸</vt:lpstr>
      <vt:lpstr>急慢酸碱呼，1、    2、   3.4        5。                        代碱一点慢悠悠，代酸两点呼过头   </vt:lpstr>
      <vt:lpstr>PowerPoint 演示文稿</vt:lpstr>
      <vt:lpstr>代偿充分了吗？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罗 玉龙</dc:creator>
  <cp:lastModifiedBy>罗 玉龙</cp:lastModifiedBy>
  <cp:revision>55</cp:revision>
  <dcterms:created xsi:type="dcterms:W3CDTF">2019-08-08T04:51:40Z</dcterms:created>
  <dcterms:modified xsi:type="dcterms:W3CDTF">2023-10-04T04:58:53Z</dcterms:modified>
</cp:coreProperties>
</file>